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Lst>
  <p:notesMasterIdLst>
    <p:notesMasterId r:id="rId59"/>
  </p:notesMasterIdLst>
  <p:sldIdLst>
    <p:sldId id="257" r:id="rId4"/>
    <p:sldId id="443" r:id="rId5"/>
    <p:sldId id="450" r:id="rId6"/>
    <p:sldId id="447" r:id="rId7"/>
    <p:sldId id="542" r:id="rId8"/>
    <p:sldId id="523" r:id="rId9"/>
    <p:sldId id="425" r:id="rId10"/>
    <p:sldId id="372" r:id="rId11"/>
    <p:sldId id="524" r:id="rId12"/>
    <p:sldId id="421" r:id="rId13"/>
    <p:sldId id="533" r:id="rId14"/>
    <p:sldId id="539" r:id="rId15"/>
    <p:sldId id="538" r:id="rId16"/>
    <p:sldId id="390" r:id="rId17"/>
    <p:sldId id="388" r:id="rId18"/>
    <p:sldId id="391" r:id="rId19"/>
    <p:sldId id="389" r:id="rId20"/>
    <p:sldId id="414" r:id="rId21"/>
    <p:sldId id="426" r:id="rId22"/>
    <p:sldId id="530" r:id="rId23"/>
    <p:sldId id="375" r:id="rId24"/>
    <p:sldId id="554" r:id="rId25"/>
    <p:sldId id="546" r:id="rId26"/>
    <p:sldId id="551" r:id="rId27"/>
    <p:sldId id="553" r:id="rId28"/>
    <p:sldId id="550" r:id="rId29"/>
    <p:sldId id="376" r:id="rId30"/>
    <p:sldId id="558" r:id="rId31"/>
    <p:sldId id="541" r:id="rId32"/>
    <p:sldId id="436" r:id="rId33"/>
    <p:sldId id="556" r:id="rId34"/>
    <p:sldId id="540" r:id="rId35"/>
    <p:sldId id="435" r:id="rId36"/>
    <p:sldId id="552" r:id="rId37"/>
    <p:sldId id="544" r:id="rId38"/>
    <p:sldId id="545" r:id="rId39"/>
    <p:sldId id="525" r:id="rId40"/>
    <p:sldId id="526" r:id="rId41"/>
    <p:sldId id="543" r:id="rId42"/>
    <p:sldId id="547" r:id="rId43"/>
    <p:sldId id="527" r:id="rId44"/>
    <p:sldId id="430" r:id="rId45"/>
    <p:sldId id="378" r:id="rId46"/>
    <p:sldId id="419" r:id="rId47"/>
    <p:sldId id="548" r:id="rId48"/>
    <p:sldId id="549" r:id="rId49"/>
    <p:sldId id="411" r:id="rId50"/>
    <p:sldId id="377" r:id="rId51"/>
    <p:sldId id="559" r:id="rId52"/>
    <p:sldId id="392" r:id="rId53"/>
    <p:sldId id="418" r:id="rId54"/>
    <p:sldId id="557" r:id="rId55"/>
    <p:sldId id="555" r:id="rId56"/>
    <p:sldId id="406" r:id="rId57"/>
    <p:sldId id="560"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5" autoAdjust="0"/>
    <p:restoredTop sz="82815" autoAdjust="0"/>
  </p:normalViewPr>
  <p:slideViewPr>
    <p:cSldViewPr snapToGrid="0" snapToObjects="1">
      <p:cViewPr varScale="1">
        <p:scale>
          <a:sx n="85" d="100"/>
          <a:sy n="85" d="100"/>
        </p:scale>
        <p:origin x="-192" y="-104"/>
      </p:cViewPr>
      <p:guideLst>
        <p:guide orient="horz" pos="2160"/>
        <p:guide pos="2880"/>
      </p:guideLst>
    </p:cSldViewPr>
  </p:slideViewPr>
  <p:outlineViewPr>
    <p:cViewPr>
      <p:scale>
        <a:sx n="33" d="100"/>
        <a:sy n="33" d="100"/>
      </p:scale>
      <p:origin x="0" y="19872"/>
    </p:cViewPr>
  </p:outlineViewPr>
  <p:notesTextViewPr>
    <p:cViewPr>
      <p:scale>
        <a:sx n="100" d="100"/>
        <a:sy n="100" d="100"/>
      </p:scale>
      <p:origin x="0" y="0"/>
    </p:cViewPr>
  </p:notesTextViewPr>
  <p:sorterViewPr>
    <p:cViewPr>
      <p:scale>
        <a:sx n="66" d="100"/>
        <a:sy n="66" d="100"/>
      </p:scale>
      <p:origin x="0" y="93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notesMaster" Target="notesMasters/notesMaster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theonion.com/features/news/" TargetMode="External"/><Relationship Id="rId4" Type="http://schemas.openxmlformats.org/officeDocument/2006/relationships/hyperlink" Target="http://www.theonion.com/channels/survival/" TargetMode="External"/><Relationship Id="rId5" Type="http://schemas.openxmlformats.org/officeDocument/2006/relationships/hyperlink" Target="http://www.theonion.com/issue/3102/"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theonion.com/features/news/" TargetMode="External"/><Relationship Id="rId4" Type="http://schemas.openxmlformats.org/officeDocument/2006/relationships/hyperlink" Target="http://www.theonion.com/channels/survival/" TargetMode="External"/><Relationship Id="rId5" Type="http://schemas.openxmlformats.org/officeDocument/2006/relationships/hyperlink" Target="http://www.theonion.com/issue/3102/"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theatlantic.com/entertainment/archive/2014/08/the-brilliant-nihilism-of-the-leftovers/375563/" TargetMode="External"/><Relationship Id="rId4" Type="http://schemas.openxmlformats.org/officeDocument/2006/relationships/hyperlink" Target="http://www.google.com/search?safe=active&amp;imgurl=http://cdn.theatlantic.com/static/newsroom/img/mt/2014/08/The_Leftovers/lead.jpg?n9uvlc&amp;imgrefurl=http://www.theatlantic.com/entertainment/archive/2014/08/the-brilliant-nihilism-of-the-leftovers/375563/&amp;h=427&amp;w=570&amp;ndsp=13&amp;biw=798&amp;bih=643&amp;tbm=isch&amp;tbs=simg:CAQSWQkfLHDzTfSSuxpFCxCwjKcIGjwKOggCEhS4CKUJowm3CNMbwA6oCf8Jmgj4CRogj74wOvv87jkbXO_1kRstQqtaq2qMAxotci0urHwDT2FEMIYvZRk8jAtaz" TargetMode="External"/><Relationship Id="rId5" Type="http://schemas.openxmlformats.org/officeDocument/2006/relationships/hyperlink" Target="http://www.google.com/search?tbs=sbi:AMhZZitUpU9E4L0Hyrz4lsSfSqbjYYCtYcQjkzuWG3xo6-4rJgMsH1_18r8C7QeYOyJKhCtz3zOsrfKt-q3QNM5BeKdAdTsfq-LFmu-2V1B5nYvXxIL2ip0T-Rc0sYY0LM9iG99bN4v63nUerAmqELimsHWS2T0k4166kE1MfSmVtDflTSapeHcex0OFsXvrIU0NMdCh1dyoLsDTtPOGvgTsn5f8HMrEoXw&amp;ei=Nd44VI7tO8aluQTJ1oCoAg"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Although the number of deaths increased over the 75 years, the risk of dying decreased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NCHS Data Brief</a:t>
            </a:r>
          </a:p>
          <a:p>
            <a:r>
              <a:rPr lang="en-US" b="1" dirty="0" smtClean="0"/>
              <a:t>Number 88, March 2012</a:t>
            </a:r>
          </a:p>
          <a:p>
            <a:r>
              <a:rPr lang="en-US" dirty="0" smtClean="0"/>
              <a:t>Donna L. Hoyert, Ph.D.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r>
              <a:rPr lang="en-US" dirty="0" smtClean="0"/>
              <a:t>http://www.cdc.gov/nchs/data/databriefs/db88.htm</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 Onion:</a:t>
            </a:r>
            <a:r>
              <a:rPr lang="en-US" baseline="0" dirty="0" smtClean="0"/>
              <a:t> America</a:t>
            </a:r>
            <a:r>
              <a:rPr lang="fr-FR" baseline="0" dirty="0" smtClean="0"/>
              <a:t>'</a:t>
            </a:r>
            <a:r>
              <a:rPr lang="en-US" baseline="0" dirty="0" smtClean="0"/>
              <a:t>s Finest News Source, reports…</a:t>
            </a:r>
          </a:p>
          <a:p>
            <a:r>
              <a:rPr lang="en-US" dirty="0" smtClean="0"/>
              <a:t>GENEVA, SWITZERLAND—World Health Organization officials expressed disappointment Monday at the group</a:t>
            </a:r>
            <a:r>
              <a:rPr lang="fr-FR" dirty="0" smtClean="0"/>
              <a:t>'</a:t>
            </a:r>
            <a:r>
              <a:rPr lang="en-US" dirty="0" smtClean="0"/>
              <a:t>s finding that, despite the enormous efforts of doctors, rescue workers and other medical professionals worldwide, the global death rate remains constant at 100 percent.</a:t>
            </a:r>
          </a:p>
          <a:p>
            <a:r>
              <a:rPr lang="en-US" dirty="0" smtClean="0"/>
              <a:t>Death, a metabolic affliction causing total shutdown of all life functions, has long been considered humanity</a:t>
            </a:r>
            <a:r>
              <a:rPr lang="fr-FR" dirty="0" smtClean="0"/>
              <a:t>'</a:t>
            </a:r>
            <a:r>
              <a:rPr lang="en-US" dirty="0" smtClean="0"/>
              <a:t>s number one health concern. Responsible for 100 percent of all recorded fatalities worldwide, the condition has no cure.</a:t>
            </a:r>
          </a:p>
          <a:p>
            <a:r>
              <a:rPr lang="en-US" dirty="0" smtClean="0"/>
              <a:t>"I was really hoping, what with all those new radiology treatments, rescue helicopters, aerobics TV shows and what have you, that we might at least make a dent in it this year," WHO Director General Dr. Gernst Bladt said. "Unfortunately, it would appear that the death rate remains constant and total, as it has inviolably since the dawn of time."</a:t>
            </a:r>
          </a:p>
          <a:p>
            <a:endParaRPr lang="en-US" dirty="0" smtClean="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pl-PL" dirty="0" smtClean="0">
                <a:hlinkClick r:id="rId3"/>
              </a:rPr>
              <a:t>News</a:t>
            </a:r>
            <a:r>
              <a:rPr lang="pl-PL" dirty="0" smtClean="0"/>
              <a:t> • </a:t>
            </a:r>
            <a:r>
              <a:rPr lang="pl-PL" dirty="0" smtClean="0">
                <a:hlinkClick r:id="rId4"/>
              </a:rPr>
              <a:t>survival</a:t>
            </a:r>
            <a:r>
              <a:rPr lang="pl-PL" dirty="0" smtClean="0"/>
              <a:t> • </a:t>
            </a:r>
            <a:r>
              <a:rPr lang="pl-PL" dirty="0" smtClean="0">
                <a:hlinkClick r:id="rId5"/>
              </a:rPr>
              <a:t>ISSUE 31•02</a:t>
            </a:r>
            <a:r>
              <a:rPr lang="pl-PL" dirty="0" smtClean="0"/>
              <a:t> • Jan 22, 1997 </a:t>
            </a:r>
          </a:p>
          <a:p>
            <a:pPr marL="0" marR="0" indent="0" algn="l" defTabSz="457200" rtl="0" eaLnBrk="1" fontAlgn="auto" latinLnBrk="0" hangingPunct="1">
              <a:lnSpc>
                <a:spcPct val="100000"/>
              </a:lnSpc>
              <a:spcBef>
                <a:spcPts val="0"/>
              </a:spcBef>
              <a:spcAft>
                <a:spcPts val="0"/>
              </a:spcAft>
              <a:buClrTx/>
              <a:buSzTx/>
              <a:buFontTx/>
              <a:buNone/>
              <a:tabLst/>
              <a:defRPr/>
            </a:pPr>
            <a:r>
              <a:rPr lang="pl-PL" dirty="0" smtClean="0"/>
              <a:t>http://</a:t>
            </a:r>
            <a:r>
              <a:rPr lang="pl-PL" dirty="0" err="1" smtClean="0"/>
              <a:t>www.theonion.com</a:t>
            </a:r>
            <a:r>
              <a:rPr lang="pl-PL" dirty="0" smtClean="0"/>
              <a:t>/</a:t>
            </a:r>
            <a:r>
              <a:rPr lang="pl-PL" dirty="0" err="1" smtClean="0"/>
              <a:t>articles</a:t>
            </a:r>
            <a:r>
              <a:rPr lang="pl-PL" dirty="0" smtClean="0"/>
              <a:t>/world-death-rate-holding-steady-at-100-percent,1670/</a:t>
            </a:r>
          </a:p>
          <a:p>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 Onion</a:t>
            </a:r>
            <a:r>
              <a:rPr lang="en-US" baseline="0" dirty="0" smtClean="0"/>
              <a:t> continues in this article entitled “</a:t>
            </a:r>
            <a:r>
              <a:rPr lang="en-US" b="1" dirty="0" smtClean="0"/>
              <a:t>World Death Rate Holding Steady At 100 Percent”</a:t>
            </a:r>
            <a:r>
              <a:rPr lang="en-US" baseline="0" dirty="0" smtClean="0"/>
              <a:t>…</a:t>
            </a:r>
          </a:p>
          <a:p>
            <a:r>
              <a:rPr lang="en-US" dirty="0" smtClean="0"/>
              <a:t>“Many are suggesting that the high mortality rate represents a massive failure on the part of the planet</a:t>
            </a:r>
            <a:r>
              <a:rPr lang="fr-FR" dirty="0" smtClean="0"/>
              <a:t>'</a:t>
            </a:r>
            <a:r>
              <a:rPr lang="en-US" dirty="0" smtClean="0"/>
              <a:t>s health care workers.</a:t>
            </a:r>
          </a:p>
          <a:p>
            <a:r>
              <a:rPr lang="en-US" dirty="0" smtClean="0"/>
              <a:t>"The inability of doctors and scientists to adequately address this issue of death is nothing less than a scandal," concerned parent Marcia Gretto said. "Do you have any idea what a full-blown case of death looks like? Well, I do, and believe me, it</a:t>
            </a:r>
            <a:r>
              <a:rPr lang="fr-FR" dirty="0" smtClean="0"/>
              <a:t>'</a:t>
            </a:r>
            <a:r>
              <a:rPr lang="en-US" dirty="0" smtClean="0"/>
              <a:t>s not pretty. In prolonged cases, total decomposition of the corpse is the result."</a:t>
            </a:r>
          </a:p>
          <a:p>
            <a:r>
              <a:rPr lang="en-US" dirty="0" smtClean="0"/>
              <a:t>"What about the children?" the visibly moved Gretto added.</a:t>
            </a:r>
          </a:p>
          <a:p>
            <a:r>
              <a:rPr lang="en-US" dirty="0" smtClean="0"/>
              <a:t>"At this early date, I don</a:t>
            </a:r>
            <a:r>
              <a:rPr lang="fr-FR" dirty="0" smtClean="0"/>
              <a:t>'</a:t>
            </a:r>
            <a:r>
              <a:rPr lang="en-US" dirty="0" smtClean="0"/>
              <a:t>t want to start making broad generalizations," Citizens for Safety</a:t>
            </a:r>
            <a:r>
              <a:rPr lang="fr-FR" dirty="0" smtClean="0"/>
              <a:t>'</a:t>
            </a:r>
            <a:r>
              <a:rPr lang="en-US" dirty="0" smtClean="0"/>
              <a:t>s Robert Hemmlin said, "but it is beginning to seem possible that birth—as well as the subsequent life cycle that follows it—may be a serious safety risk for all those involved."</a:t>
            </a:r>
          </a:p>
          <a:p>
            <a:r>
              <a:rPr lang="en-US" dirty="0" smtClean="0"/>
              <a:t>Death, experts say, affects not only the dead, but the non-dead as well.”</a:t>
            </a:r>
          </a:p>
          <a:p>
            <a:endParaRPr lang="en-US" dirty="0" smtClean="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pl-PL" dirty="0" smtClean="0">
                <a:hlinkClick r:id="rId3"/>
              </a:rPr>
              <a:t>News</a:t>
            </a:r>
            <a:r>
              <a:rPr lang="pl-PL" dirty="0" smtClean="0"/>
              <a:t> • </a:t>
            </a:r>
            <a:r>
              <a:rPr lang="pl-PL" dirty="0" smtClean="0">
                <a:hlinkClick r:id="rId4"/>
              </a:rPr>
              <a:t>survival</a:t>
            </a:r>
            <a:r>
              <a:rPr lang="pl-PL" dirty="0" smtClean="0"/>
              <a:t> • </a:t>
            </a:r>
            <a:r>
              <a:rPr lang="pl-PL" dirty="0" smtClean="0">
                <a:hlinkClick r:id="rId5"/>
              </a:rPr>
              <a:t>ISSUE 31•02</a:t>
            </a:r>
            <a:r>
              <a:rPr lang="pl-PL" dirty="0" smtClean="0"/>
              <a:t> • Jan 22, 1997 </a:t>
            </a:r>
          </a:p>
          <a:p>
            <a:pPr marL="0" marR="0" indent="0" algn="l" defTabSz="457200" rtl="0" eaLnBrk="1" fontAlgn="auto" latinLnBrk="0" hangingPunct="1">
              <a:lnSpc>
                <a:spcPct val="100000"/>
              </a:lnSpc>
              <a:spcBef>
                <a:spcPts val="0"/>
              </a:spcBef>
              <a:spcAft>
                <a:spcPts val="0"/>
              </a:spcAft>
              <a:buClrTx/>
              <a:buSzTx/>
              <a:buFontTx/>
              <a:buNone/>
              <a:tabLst/>
              <a:defRPr/>
            </a:pPr>
            <a:r>
              <a:rPr lang="pl-PL" dirty="0" smtClean="0"/>
              <a:t>http://</a:t>
            </a:r>
            <a:r>
              <a:rPr lang="pl-PL" dirty="0" err="1" smtClean="0"/>
              <a:t>www.theonion.com</a:t>
            </a:r>
            <a:r>
              <a:rPr lang="pl-PL" dirty="0" smtClean="0"/>
              <a:t>/</a:t>
            </a:r>
            <a:r>
              <a:rPr lang="pl-PL" dirty="0" err="1" smtClean="0"/>
              <a:t>articles</a:t>
            </a:r>
            <a:r>
              <a:rPr lang="pl-PL" dirty="0" smtClean="0"/>
              <a:t>/world-death-rate-holding-steady-at-100-percent,1670/</a:t>
            </a:r>
          </a:p>
          <a:p>
            <a:endParaRPr lang="en-US" dirty="0" smtClean="0">
              <a:cs typeface="ＭＳ Ｐゴシック" charset="0"/>
            </a:endParaRP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unfortunate part of this common destiny is that it causes people to sin terribly in their madness (9:3).</a:t>
            </a:r>
            <a:r>
              <a:rPr lang="en-SG" dirty="0" smtClean="0">
                <a:effectLst/>
              </a:rPr>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effectLst/>
                <a:hlinkClick r:id="rId3"/>
              </a:rPr>
              <a:t>The Brilliant Nihilism of The Leftovers - The Atlantic</a:t>
            </a:r>
            <a:r>
              <a:rPr lang="en-US" dirty="0" smtClean="0">
                <a:hlinkClick r:id="rId3"/>
              </a:rPr>
              <a:t>www.theatlantic.com</a:t>
            </a:r>
            <a:r>
              <a:rPr lang="en-US" dirty="0" smtClean="0">
                <a:hlinkClick r:id="rId4"/>
              </a:rPr>
              <a:t>570 × 427</a:t>
            </a:r>
            <a:r>
              <a:rPr lang="en-US" dirty="0" smtClean="0">
                <a:hlinkClick r:id="rId5"/>
              </a:rPr>
              <a:t>Search by image</a:t>
            </a:r>
            <a:r>
              <a:rPr lang="en-US" dirty="0" smtClean="0">
                <a:effectLst/>
              </a:rPr>
              <a:t>The Brilliant Nihilism of The Leftovers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may not make all the right</a:t>
            </a:r>
            <a:r>
              <a:rPr lang="en-US" sz="1200" kern="1200" baseline="0" dirty="0" smtClean="0">
                <a:solidFill>
                  <a:schemeClr val="tx1"/>
                </a:solidFill>
                <a:effectLst/>
                <a:latin typeface="+mn-lt"/>
                <a:ea typeface="+mn-ea"/>
                <a:cs typeface="+mn-cs"/>
              </a:rPr>
              <a:t> decisions, but at least we are still alive!</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You know </a:t>
            </a:r>
            <a:r>
              <a:rPr lang="en-US" sz="1200" i="1" kern="1200" dirty="0" smtClean="0">
                <a:solidFill>
                  <a:schemeClr val="tx1"/>
                </a:solidFill>
                <a:effectLst/>
                <a:latin typeface="+mn-lt"/>
                <a:ea typeface="+mn-ea"/>
                <a:cs typeface="+mn-cs"/>
              </a:rPr>
              <a:t>nothing</a:t>
            </a:r>
            <a:r>
              <a:rPr lang="en-US" sz="1200" kern="1200" dirty="0" smtClean="0">
                <a:solidFill>
                  <a:schemeClr val="tx1"/>
                </a:solidFill>
                <a:effectLst/>
                <a:latin typeface="+mn-lt"/>
                <a:ea typeface="+mn-ea"/>
                <a:cs typeface="+mn-cs"/>
              </a:rPr>
              <a:t> of what will happen to you except that you will </a:t>
            </a:r>
            <a:r>
              <a:rPr lang="en-US" sz="1200" i="1" kern="1200" dirty="0" smtClean="0">
                <a:solidFill>
                  <a:schemeClr val="tx1"/>
                </a:solidFill>
                <a:effectLst/>
                <a:latin typeface="+mn-lt"/>
                <a:ea typeface="+mn-ea"/>
                <a:cs typeface="+mn-cs"/>
              </a:rPr>
              <a:t>die</a:t>
            </a:r>
            <a:r>
              <a:rPr lang="en-SG" sz="1200" i="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Enjoy life as God enables (9:7-9</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Enjoy life as God enables (9:7-9</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Transition: Solomon first tells us </a:t>
            </a:r>
            <a:r>
              <a:rPr lang="en-US" sz="1200" i="1" kern="1200" dirty="0" smtClean="0">
                <a:solidFill>
                  <a:schemeClr val="tx1"/>
                </a:solidFill>
                <a:effectLst/>
                <a:latin typeface="+mn-lt"/>
                <a:ea typeface="+mn-ea"/>
                <a:cs typeface="+mn-cs"/>
              </a:rPr>
              <a:t>the reality</a:t>
            </a:r>
            <a:r>
              <a:rPr lang="en-US" sz="1200" kern="1200" dirty="0" smtClean="0">
                <a:solidFill>
                  <a:schemeClr val="tx1"/>
                </a:solidFill>
                <a:effectLst/>
                <a:latin typeface="+mn-lt"/>
                <a:ea typeface="+mn-ea"/>
                <a:cs typeface="+mn-cs"/>
              </a:rPr>
              <a:t> that we all face...</a:t>
            </a:r>
            <a:r>
              <a:rPr lang="en-SG" dirty="0" smtClean="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You know </a:t>
            </a:r>
            <a:r>
              <a:rPr lang="en-US" sz="1200" i="1" kern="1200" dirty="0" smtClean="0">
                <a:solidFill>
                  <a:schemeClr val="tx1"/>
                </a:solidFill>
                <a:effectLst/>
                <a:latin typeface="+mn-lt"/>
                <a:ea typeface="+mn-ea"/>
                <a:cs typeface="+mn-cs"/>
              </a:rPr>
              <a:t>nothing</a:t>
            </a:r>
            <a:r>
              <a:rPr lang="en-US" sz="1200" kern="1200" dirty="0" smtClean="0">
                <a:solidFill>
                  <a:schemeClr val="tx1"/>
                </a:solidFill>
                <a:effectLst/>
                <a:latin typeface="+mn-lt"/>
                <a:ea typeface="+mn-ea"/>
                <a:cs typeface="+mn-cs"/>
              </a:rPr>
              <a:t> of what will happen to you except that you will </a:t>
            </a:r>
            <a:r>
              <a:rPr lang="en-US" sz="1200" i="1" kern="1200" dirty="0" smtClean="0">
                <a:solidFill>
                  <a:schemeClr val="tx1"/>
                </a:solidFill>
                <a:effectLst/>
                <a:latin typeface="+mn-lt"/>
                <a:ea typeface="+mn-ea"/>
                <a:cs typeface="+mn-cs"/>
              </a:rPr>
              <a:t>die</a:t>
            </a:r>
            <a:r>
              <a:rPr lang="en-SG" sz="1200" i="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You know </a:t>
            </a:r>
            <a:r>
              <a:rPr lang="en-US" sz="1200" i="1" kern="1200" dirty="0" smtClean="0">
                <a:solidFill>
                  <a:schemeClr val="tx1"/>
                </a:solidFill>
                <a:effectLst/>
                <a:latin typeface="+mn-lt"/>
                <a:ea typeface="+mn-ea"/>
                <a:cs typeface="+mn-cs"/>
              </a:rPr>
              <a:t>nothing</a:t>
            </a:r>
            <a:r>
              <a:rPr lang="en-US" sz="1200" kern="1200" dirty="0" smtClean="0">
                <a:solidFill>
                  <a:schemeClr val="tx1"/>
                </a:solidFill>
                <a:effectLst/>
                <a:latin typeface="+mn-lt"/>
                <a:ea typeface="+mn-ea"/>
                <a:cs typeface="+mn-cs"/>
              </a:rPr>
              <a:t> of what will happen to you except that you will </a:t>
            </a:r>
            <a:r>
              <a:rPr lang="en-US" sz="1200" i="1" kern="1200" dirty="0" smtClean="0">
                <a:solidFill>
                  <a:schemeClr val="tx1"/>
                </a:solidFill>
                <a:effectLst/>
                <a:latin typeface="+mn-lt"/>
                <a:ea typeface="+mn-ea"/>
                <a:cs typeface="+mn-cs"/>
              </a:rPr>
              <a:t>die</a:t>
            </a:r>
            <a:r>
              <a:rPr lang="en-SG" sz="1200" i="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Even godly and wise people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 if God will allow others to love or hate them (9:1).</a:t>
            </a:r>
            <a:r>
              <a:rPr lang="en-SG" dirty="0" smtClean="0">
                <a:effectLst/>
              </a:rPr>
              <a:t>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No matter what kind of life we live, we</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still die (9:2).</a:t>
            </a:r>
            <a:r>
              <a:rPr lang="en-SG" dirty="0" smtClean="0">
                <a:effectLst/>
              </a:rPr>
              <a:t>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8759322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258616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0382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712143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698283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8663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747963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970034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173215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4338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071052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16511916"/>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8.xml"/><Relationship Id="rId2"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5.png"/><Relationship Id="rId1" Type="http://schemas.openxmlformats.org/officeDocument/2006/relationships/themeOverride" Target="../theme/themeOverride2.xml"/><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5.png"/><Relationship Id="rId1" Type="http://schemas.openxmlformats.org/officeDocument/2006/relationships/themeOverride" Target="../theme/themeOverride3.xml"/><Relationship Id="rId2"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5.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339" y="1313"/>
            <a:ext cx="9184609" cy="6091511"/>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Ecclesiastes 9:1-10</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3321"/>
            <a:ext cx="9094787" cy="1583567"/>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Our Certain Future</a:t>
            </a:r>
            <a:endParaRPr lang="en-US" sz="66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94120"/>
            <a:ext cx="9144000" cy="619125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solidFill>
            <a:schemeClr val="bg1"/>
          </a:solidFill>
          <a:effectLst/>
          <a:extLst/>
        </p:spPr>
        <p:txBody>
          <a:bodyPr/>
          <a:lstStyle/>
          <a:p>
            <a:pPr>
              <a:defRPr/>
            </a:pPr>
            <a:r>
              <a:rPr lang="en-US" sz="3200" b="1" dirty="0">
                <a:solidFill>
                  <a:srgbClr val="000000"/>
                </a:solidFill>
                <a:latin typeface="Arial" charset="0"/>
                <a:ea typeface="ＭＳ Ｐゴシック" charset="0"/>
                <a:cs typeface="ＭＳ Ｐゴシック" charset="0"/>
              </a:rPr>
              <a:t>75 Years of Mortality in the United States, 1935–2010</a:t>
            </a:r>
          </a:p>
        </p:txBody>
      </p:sp>
      <p:sp>
        <p:nvSpPr>
          <p:cNvPr id="100357" name="TextBox 2"/>
          <p:cNvSpPr txBox="1">
            <a:spLocks noChangeArrowheads="1"/>
          </p:cNvSpPr>
          <p:nvPr/>
        </p:nvSpPr>
        <p:spPr bwMode="auto">
          <a:xfrm>
            <a:off x="0" y="6254627"/>
            <a:ext cx="9143999" cy="62399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Centers for Disease Control and </a:t>
            </a:r>
            <a:r>
              <a:rPr lang="en-US" sz="2400" dirty="0" smtClean="0"/>
              <a:t>Prevention (cdc.gov)</a:t>
            </a:r>
            <a:endParaRPr lang="en-US" sz="2400" dirty="0"/>
          </a:p>
        </p:txBody>
      </p:sp>
    </p:spTree>
    <p:extLst>
      <p:ext uri="{BB962C8B-B14F-4D97-AF65-F5344CB8AC3E}">
        <p14:creationId xmlns:p14="http://schemas.microsoft.com/office/powerpoint/2010/main" val="9188346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Death Rate 1992-1996</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5742432"/>
          </a:xfrm>
          <a:prstGeom prst="rect">
            <a:avLst/>
          </a:prstGeom>
        </p:spPr>
      </p:pic>
      <p:sp>
        <p:nvSpPr>
          <p:cNvPr id="4" name="Rectangle 2"/>
          <p:cNvSpPr txBox="1">
            <a:spLocks noChangeArrowheads="1"/>
          </p:cNvSpPr>
          <p:nvPr/>
        </p:nvSpPr>
        <p:spPr bwMode="auto">
          <a:xfrm>
            <a:off x="49482" y="230940"/>
            <a:ext cx="5261666" cy="95674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latin typeface="Arial" charset="0"/>
                <a:ea typeface="ＭＳ Ｐゴシック" charset="0"/>
                <a:cs typeface="ＭＳ Ｐゴシック" charset="0"/>
              </a:rPr>
              <a:t>World Mortality Rate</a:t>
            </a:r>
            <a:endParaRPr lang="en-US" sz="40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919885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2666" y="829734"/>
            <a:ext cx="7535333" cy="60282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549412"/>
          </a:xfrm>
          <a:effectLst>
            <a:outerShdw blurRad="63500" dist="35921" dir="2700000" algn="ctr" rotWithShape="0">
              <a:schemeClr val="tx2">
                <a:alpha val="74998"/>
              </a:schemeClr>
            </a:outerShdw>
          </a:effectLst>
          <a:extLst/>
        </p:spPr>
        <p:txBody>
          <a:bodyPr anchor="t"/>
          <a:lstStyle/>
          <a:p>
            <a:r>
              <a:rPr lang="en-US" b="1" dirty="0" smtClean="0"/>
              <a:t>“World </a:t>
            </a:r>
            <a:r>
              <a:rPr lang="en-US" b="1" dirty="0"/>
              <a:t>Death Rate Holding Steady At 100 </a:t>
            </a:r>
            <a:r>
              <a:rPr lang="en-US" b="1" dirty="0" smtClean="0"/>
              <a:t>Percent”</a:t>
            </a:r>
            <a:endParaRPr lang="en-US" b="1" dirty="0"/>
          </a:p>
        </p:txBody>
      </p:sp>
    </p:spTree>
    <p:extLst>
      <p:ext uri="{BB962C8B-B14F-4D97-AF65-F5344CB8AC3E}">
        <p14:creationId xmlns:p14="http://schemas.microsoft.com/office/powerpoint/2010/main" val="20369091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7040"/>
            <a:ext cx="9144000" cy="51409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199884" y="116632"/>
            <a:ext cx="5944115" cy="6741368"/>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"It seems so tragic that everyone under the sun suffers the same fate. That is why people are not more careful to be good. Instead, they choose their own mad course, for they have no hope. There is nothing ahead but death </a:t>
            </a:r>
            <a:r>
              <a:rPr lang="en-US" sz="3600" b="1" dirty="0" smtClean="0">
                <a:effectLst>
                  <a:glow rad="127000">
                    <a:schemeClr val="tx1"/>
                  </a:glow>
                </a:effectLst>
                <a:latin typeface="Arial" charset="0"/>
                <a:ea typeface="ＭＳ Ｐゴシック" charset="0"/>
                <a:cs typeface="ＭＳ Ｐゴシック" charset="0"/>
              </a:rPr>
              <a:t>anyway" (9:3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109528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430772"/>
            <a:ext cx="9144000" cy="967393"/>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Famous Ben Franklin Quote</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43000"/>
            <a:ext cx="9144000" cy="4559840"/>
          </a:xfrm>
          <a:prstGeom prst="rect">
            <a:avLst/>
          </a:prstGeom>
        </p:spPr>
      </p:pic>
    </p:spTree>
    <p:extLst>
      <p:ext uri="{BB962C8B-B14F-4D97-AF65-F5344CB8AC3E}">
        <p14:creationId xmlns:p14="http://schemas.microsoft.com/office/powerpoint/2010/main" val="31220875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64749"/>
            <a:ext cx="7179734" cy="9035513"/>
          </a:xfrm>
          <a:prstGeom prst="rect">
            <a:avLst/>
          </a:prstGeom>
        </p:spPr>
      </p:pic>
      <p:sp>
        <p:nvSpPr>
          <p:cNvPr id="4" name="Oval Callout 3"/>
          <p:cNvSpPr/>
          <p:nvPr/>
        </p:nvSpPr>
        <p:spPr bwMode="auto">
          <a:xfrm>
            <a:off x="4869733" y="-239897"/>
            <a:ext cx="4267200" cy="3335867"/>
          </a:xfrm>
          <a:prstGeom prst="wedgeEllipseCallout">
            <a:avLst>
              <a:gd name="adj1" fmla="val -62171"/>
              <a:gd name="adj2" fmla="val 19136"/>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5249331" y="-63487"/>
            <a:ext cx="3684403" cy="2762583"/>
          </a:xfrm>
          <a:noFill/>
          <a:effectLst/>
          <a:extLst/>
        </p:spPr>
        <p:txBody>
          <a:bodyPr/>
          <a:lstStyle/>
          <a:p>
            <a:pPr>
              <a:defRPr/>
            </a:pPr>
            <a:r>
              <a:rPr lang="en-US" sz="5400" b="1" dirty="0" smtClean="0">
                <a:solidFill>
                  <a:srgbClr val="000000"/>
                </a:solidFill>
                <a:effectLst/>
                <a:latin typeface="Arial" charset="0"/>
                <a:ea typeface="ＭＳ Ｐゴシック" charset="0"/>
                <a:cs typeface="ＭＳ Ｐゴシック" charset="0"/>
              </a:rPr>
              <a:t>We</a:t>
            </a:r>
            <a:r>
              <a:rPr lang="fr-FR" sz="5400" b="1" dirty="0" smtClean="0">
                <a:solidFill>
                  <a:srgbClr val="000000"/>
                </a:solidFill>
                <a:effectLst/>
                <a:latin typeface="Arial" charset="0"/>
                <a:ea typeface="ＭＳ Ｐゴシック" charset="0"/>
                <a:cs typeface="ＭＳ Ｐゴシック" charset="0"/>
              </a:rPr>
              <a:t>'</a:t>
            </a:r>
            <a:r>
              <a:rPr lang="en-US" sz="5400" b="1" dirty="0" err="1" smtClean="0">
                <a:solidFill>
                  <a:srgbClr val="000000"/>
                </a:solidFill>
                <a:effectLst/>
                <a:latin typeface="Arial" charset="0"/>
                <a:ea typeface="ＭＳ Ｐゴシック" charset="0"/>
                <a:cs typeface="ＭＳ Ｐゴシック" charset="0"/>
              </a:rPr>
              <a:t>ve</a:t>
            </a:r>
            <a:r>
              <a:rPr lang="en-US" sz="5400" b="1" dirty="0" smtClean="0">
                <a:solidFill>
                  <a:srgbClr val="000000"/>
                </a:solidFill>
                <a:effectLst/>
                <a:latin typeface="Arial" charset="0"/>
                <a:ea typeface="ＭＳ Ｐゴシック" charset="0"/>
                <a:cs typeface="ＭＳ Ｐゴシック" charset="0"/>
              </a:rPr>
              <a:t> merged</a:t>
            </a:r>
            <a:endParaRPr lang="en-US" sz="54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11975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Death</a:t>
            </a:r>
            <a:r>
              <a:rPr lang="en-US" sz="5400" b="1" baseline="0" dirty="0" smtClean="0">
                <a:effectLst>
                  <a:glow rad="127000">
                    <a:schemeClr val="tx1"/>
                  </a:glow>
                </a:effectLst>
                <a:latin typeface="Arial" charset="0"/>
                <a:ea typeface="ＭＳ Ｐゴシック" charset="0"/>
                <a:cs typeface="ＭＳ Ｐゴシック" charset="0"/>
              </a:rPr>
              <a:t> Tax</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16010" y="-558104"/>
            <a:ext cx="8342086" cy="7889230"/>
          </a:xfrm>
          <a:prstGeom prst="rect">
            <a:avLst/>
          </a:prstGeom>
        </p:spPr>
      </p:pic>
    </p:spTree>
    <p:extLst>
      <p:ext uri="{BB962C8B-B14F-4D97-AF65-F5344CB8AC3E}">
        <p14:creationId xmlns:p14="http://schemas.microsoft.com/office/powerpoint/2010/main" val="16988979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28797"/>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Obama Tax Plan</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504051"/>
            <a:ext cx="9068033" cy="5797225"/>
          </a:xfrm>
          <a:prstGeom prst="rect">
            <a:avLst/>
          </a:prstGeom>
        </p:spPr>
      </p:pic>
    </p:spTree>
    <p:extLst>
      <p:ext uri="{BB962C8B-B14F-4D97-AF65-F5344CB8AC3E}">
        <p14:creationId xmlns:p14="http://schemas.microsoft.com/office/powerpoint/2010/main" val="34712485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49979"/>
          </a:xfrm>
          <a:prstGeom prst="rect">
            <a:avLst/>
          </a:prstGeom>
        </p:spPr>
      </p:pic>
      <p:sp>
        <p:nvSpPr>
          <p:cNvPr id="900098" name="Rectangle 2"/>
          <p:cNvSpPr>
            <a:spLocks noGrp="1" noChangeArrowheads="1"/>
          </p:cNvSpPr>
          <p:nvPr>
            <p:ph type="ctrTitle"/>
          </p:nvPr>
        </p:nvSpPr>
        <p:spPr>
          <a:xfrm>
            <a:off x="0" y="337532"/>
            <a:ext cx="9144000" cy="967393"/>
          </a:xfrm>
          <a:effectLst>
            <a:outerShdw blurRad="63500" dist="35921" dir="2700000" algn="ctr" rotWithShape="0">
              <a:schemeClr val="tx2">
                <a:alpha val="74998"/>
              </a:schemeClr>
            </a:outerShdw>
          </a:effectLst>
          <a:extLst/>
        </p:spPr>
        <p:txBody>
          <a:bodyPr/>
          <a:lstStyle/>
          <a:p>
            <a:pPr>
              <a:defRPr/>
            </a:pPr>
            <a:r>
              <a:rPr lang="en-US" sz="6600" b="1" dirty="0" smtClean="0">
                <a:solidFill>
                  <a:schemeClr val="tx2"/>
                </a:solidFill>
                <a:effectLst>
                  <a:glow rad="127000">
                    <a:schemeClr val="bg1"/>
                  </a:glow>
                </a:effectLst>
                <a:latin typeface="acme secret agent"/>
                <a:ea typeface="ＭＳ Ｐゴシック" charset="0"/>
                <a:cs typeface="acme secret agent"/>
              </a:rPr>
              <a:t>Despair </a:t>
            </a:r>
            <a:endParaRPr lang="en-US" sz="5400" b="1" dirty="0">
              <a:solidFill>
                <a:schemeClr val="tx2"/>
              </a:solidFill>
              <a:effectLst>
                <a:glow rad="127000">
                  <a:schemeClr val="bg1"/>
                </a:glow>
              </a:effectLst>
              <a:latin typeface="acme secret agent"/>
              <a:ea typeface="ＭＳ Ｐゴシック" charset="0"/>
              <a:cs typeface="acme secret agent"/>
            </a:endParaRPr>
          </a:p>
        </p:txBody>
      </p:sp>
    </p:spTree>
    <p:extLst>
      <p:ext uri="{BB962C8B-B14F-4D97-AF65-F5344CB8AC3E}">
        <p14:creationId xmlns:p14="http://schemas.microsoft.com/office/powerpoint/2010/main" val="20518560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933235"/>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Life is still better than death (9:4-</a:t>
            </a:r>
            <a:r>
              <a:rPr lang="en-US" sz="4000" b="1" dirty="0" smtClean="0">
                <a:effectLst>
                  <a:glow rad="127000">
                    <a:schemeClr val="tx1"/>
                  </a:glow>
                </a:effectLst>
                <a:latin typeface="Arial" charset="0"/>
                <a:ea typeface="ＭＳ Ｐゴシック" charset="0"/>
                <a:cs typeface="ＭＳ Ｐゴシック" charset="0"/>
              </a:rPr>
              <a:t>6).</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04352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sz="7200" b="1" dirty="0" smtClean="0">
                <a:solidFill>
                  <a:schemeClr val="tx2"/>
                </a:solidFill>
                <a:effectLst>
                  <a:glow rad="127000">
                    <a:schemeClr val="bg1"/>
                  </a:glow>
                </a:effectLst>
                <a:latin typeface="Arial" charset="0"/>
                <a:ea typeface="ＭＳ Ｐゴシック" charset="0"/>
                <a:cs typeface="ＭＳ Ｐゴシック" charset="0"/>
              </a:rPr>
              <a:t>The Future</a:t>
            </a:r>
            <a:endParaRPr lang="en-US" sz="72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36745"/>
            <a:ext cx="9144000" cy="427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000000"/>
                </a:solidFill>
                <a:effectLst>
                  <a:glow rad="127000">
                    <a:srgbClr val="FFFFFF"/>
                  </a:glow>
                </a:effectLst>
              </a:rPr>
              <a:t>Website</a:t>
            </a:r>
            <a:endParaRPr lang="en-US" dirty="0">
              <a:solidFill>
                <a:srgbClr val="000000"/>
              </a:solidFill>
              <a:effectLst>
                <a:glow rad="127000">
                  <a:srgbClr val="FFFFFF"/>
                </a:glow>
              </a:effectLst>
            </a:endParaRPr>
          </a:p>
        </p:txBody>
      </p:sp>
      <p:pic>
        <p:nvPicPr>
          <p:cNvPr id="2" name="Picture 1"/>
          <p:cNvPicPr>
            <a:picLocks noChangeAspect="1"/>
          </p:cNvPicPr>
          <p:nvPr/>
        </p:nvPicPr>
        <p:blipFill>
          <a:blip r:embed="rId3"/>
          <a:stretch>
            <a:fillRect/>
          </a:stretch>
        </p:blipFill>
        <p:spPr>
          <a:xfrm>
            <a:off x="0" y="2577841"/>
            <a:ext cx="6418852" cy="4292734"/>
          </a:xfrm>
          <a:prstGeom prst="rect">
            <a:avLst/>
          </a:prstGeom>
        </p:spPr>
      </p:pic>
      <p:sp>
        <p:nvSpPr>
          <p:cNvPr id="6" name="Rectangle 2"/>
          <p:cNvSpPr txBox="1">
            <a:spLocks noChangeArrowheads="1"/>
          </p:cNvSpPr>
          <p:nvPr/>
        </p:nvSpPr>
        <p:spPr bwMode="auto">
          <a:xfrm rot="20253776">
            <a:off x="-740167" y="2189150"/>
            <a:ext cx="10599926" cy="22083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9600" b="1" dirty="0" smtClean="0">
                <a:solidFill>
                  <a:srgbClr val="FF0000"/>
                </a:solidFill>
                <a:effectLst>
                  <a:glow rad="127000">
                    <a:schemeClr val="bg1"/>
                  </a:glow>
                </a:effectLst>
                <a:latin typeface="Capitals"/>
                <a:ea typeface="ＭＳ Ｐゴシック" charset="0"/>
                <a:cs typeface="Capitals"/>
              </a:rPr>
              <a:t>UNCERTAIN</a:t>
            </a:r>
            <a:endParaRPr lang="en-US" sz="9600" b="1" dirty="0">
              <a:solidFill>
                <a:srgbClr val="FF0000"/>
              </a:solidFill>
              <a:effectLst>
                <a:glow rad="127000">
                  <a:schemeClr val="bg1"/>
                </a:glow>
              </a:effectLst>
              <a:latin typeface="Capitals"/>
              <a:ea typeface="ＭＳ Ｐゴシック" charset="0"/>
              <a:cs typeface="Capitals"/>
            </a:endParaRPr>
          </a:p>
        </p:txBody>
      </p:sp>
    </p:spTree>
    <p:extLst>
      <p:ext uri="{BB962C8B-B14F-4D97-AF65-F5344CB8AC3E}">
        <p14:creationId xmlns:p14="http://schemas.microsoft.com/office/powerpoint/2010/main" val="9503794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0016"/>
            <a:ext cx="9144001" cy="63179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People alive have hope for future enjoyment on earth (9:4-5a) </a:t>
            </a:r>
          </a:p>
        </p:txBody>
      </p:sp>
    </p:spTree>
    <p:extLst>
      <p:ext uri="{BB962C8B-B14F-4D97-AF65-F5344CB8AC3E}">
        <p14:creationId xmlns:p14="http://schemas.microsoft.com/office/powerpoint/2010/main" val="15962719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59654" y="116632"/>
            <a:ext cx="4865803" cy="5244402"/>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"There is hope only for the living. As they say,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better to be a live dog than a dead lion</a:t>
            </a: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(9:4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25454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33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96722" y="0"/>
            <a:ext cx="4047278" cy="1879322"/>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Dan &amp; Marcia West</a:t>
            </a:r>
            <a:endParaRPr lang="en-US"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275903">
            <a:off x="161869" y="1001401"/>
            <a:ext cx="3739904" cy="5948854"/>
          </a:xfrm>
          <a:prstGeom prst="rect">
            <a:avLst/>
          </a:prstGeom>
        </p:spPr>
      </p:pic>
    </p:spTree>
    <p:extLst>
      <p:ext uri="{BB962C8B-B14F-4D97-AF65-F5344CB8AC3E}">
        <p14:creationId xmlns:p14="http://schemas.microsoft.com/office/powerpoint/2010/main" val="39490283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01093" cy="56881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6632"/>
            <a:ext cx="9144001" cy="6162982"/>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"There </a:t>
            </a:r>
            <a:r>
              <a:rPr lang="en-US" sz="3600" b="1" dirty="0">
                <a:effectLst>
                  <a:glow rad="127000">
                    <a:schemeClr val="tx1"/>
                  </a:glow>
                </a:effectLst>
                <a:latin typeface="Arial" charset="0"/>
                <a:ea typeface="ＭＳ Ｐゴシック" charset="0"/>
                <a:cs typeface="ＭＳ Ｐゴシック" charset="0"/>
              </a:rPr>
              <a:t>is another serious tragedy I have seen under the sun, and it weighs heavily on humanity.  </a:t>
            </a:r>
            <a:r>
              <a:rPr lang="en-US" sz="3600" b="1" baseline="30000" dirty="0" smtClean="0">
                <a:effectLst>
                  <a:glow rad="127000">
                    <a:schemeClr val="tx1"/>
                  </a:glow>
                </a:effectLst>
                <a:latin typeface="Arial" charset="0"/>
                <a:ea typeface="ＭＳ Ｐゴシック" charset="0"/>
                <a:cs typeface="ＭＳ Ｐゴシック" charset="0"/>
              </a:rPr>
              <a:t>2</a:t>
            </a:r>
            <a:r>
              <a:rPr lang="en-US" sz="3600" b="1" dirty="0" smtClean="0">
                <a:effectLst>
                  <a:glow rad="127000">
                    <a:schemeClr val="tx1"/>
                  </a:glow>
                </a:effectLst>
                <a:latin typeface="Arial" charset="0"/>
                <a:ea typeface="ＭＳ Ｐゴシック" charset="0"/>
                <a:cs typeface="ＭＳ Ｐゴシック" charset="0"/>
              </a:rPr>
              <a:t>God </a:t>
            </a:r>
            <a:r>
              <a:rPr lang="en-US" sz="3600" b="1" dirty="0">
                <a:effectLst>
                  <a:glow rad="127000">
                    <a:schemeClr val="tx1"/>
                  </a:glow>
                </a:effectLst>
                <a:latin typeface="Arial" charset="0"/>
                <a:ea typeface="ＭＳ Ｐゴシック" charset="0"/>
                <a:cs typeface="ＭＳ Ｐゴシック" charset="0"/>
              </a:rPr>
              <a:t>gives some people great wealth and honor and everything they could ever want, but then he </a:t>
            </a:r>
            <a:r>
              <a:rPr lang="en-US" sz="3600" b="1" dirty="0" err="1" smtClean="0">
                <a:effectLst>
                  <a:glow rad="127000">
                    <a:schemeClr val="tx1"/>
                  </a:glow>
                </a:effectLst>
                <a:latin typeface="Arial" charset="0"/>
                <a:ea typeface="ＭＳ Ｐゴシック" charset="0"/>
                <a:cs typeface="ＭＳ Ｐゴシック" charset="0"/>
              </a:rPr>
              <a:t>doesn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give them the chance to enjoy these things. They die, and someone else, even a stranger, ends up enjoying their wealth! This is </a:t>
            </a:r>
            <a:r>
              <a:rPr lang="en-US" sz="3600" b="1" dirty="0" smtClean="0">
                <a:effectLst>
                  <a:glow rad="127000">
                    <a:schemeClr val="tx1"/>
                  </a:glow>
                </a:effectLst>
                <a:latin typeface="Arial" charset="0"/>
                <a:ea typeface="ＭＳ Ｐゴシック" charset="0"/>
                <a:cs typeface="ＭＳ Ｐゴシック" charset="0"/>
              </a:rPr>
              <a:t>meaningless—</a:t>
            </a:r>
            <a:r>
              <a:rPr lang="en-US" sz="3600" b="1" dirty="0">
                <a:effectLst>
                  <a:glow rad="127000">
                    <a:schemeClr val="tx1"/>
                  </a:glow>
                </a:effectLst>
                <a:latin typeface="Arial" charset="0"/>
                <a:ea typeface="ＭＳ Ｐゴシック" charset="0"/>
                <a:cs typeface="ＭＳ Ｐゴシック" charset="0"/>
              </a:rPr>
              <a:t>a sickening </a:t>
            </a:r>
            <a:r>
              <a:rPr lang="en-US" sz="3600" b="1" dirty="0" smtClean="0">
                <a:effectLst>
                  <a:glow rad="127000">
                    <a:schemeClr val="tx1"/>
                  </a:glow>
                </a:effectLst>
                <a:latin typeface="Arial" charset="0"/>
                <a:ea typeface="ＭＳ Ｐゴシック" charset="0"/>
                <a:cs typeface="ＭＳ Ｐゴシック" charset="0"/>
              </a:rPr>
              <a:t>tragedy</a:t>
            </a:r>
            <a:r>
              <a:rPr lang="en-US" sz="3600" b="1" smtClean="0">
                <a:effectLst>
                  <a:glow rad="127000">
                    <a:schemeClr val="tx1"/>
                  </a:glow>
                </a:effectLst>
                <a:latin typeface="Arial" charset="0"/>
                <a:ea typeface="ＭＳ Ｐゴシック" charset="0"/>
                <a:cs typeface="ＭＳ Ｐゴシック" charset="0"/>
              </a:rPr>
              <a:t>" </a:t>
            </a:r>
            <a:br>
              <a:rPr lang="en-US" sz="3600" b="1" smtClean="0">
                <a:effectLst>
                  <a:glow rad="127000">
                    <a:schemeClr val="tx1"/>
                  </a:glow>
                </a:effectLst>
                <a:latin typeface="Arial" charset="0"/>
                <a:ea typeface="ＭＳ Ｐゴシック" charset="0"/>
                <a:cs typeface="ＭＳ Ｐゴシック" charset="0"/>
              </a:rPr>
            </a:br>
            <a:r>
              <a:rPr lang="en-US" sz="3600" b="1"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6:1-2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22635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dissolve">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25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9367" y="368300"/>
            <a:ext cx="4047278" cy="1879322"/>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Ben &amp; Barb Cornelius</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3584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8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9367" y="368300"/>
            <a:ext cx="4047278" cy="1879322"/>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Randy &amp; Janise Eoff</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417484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 y="0"/>
            <a:ext cx="8849846"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96722" y="116632"/>
            <a:ext cx="4047278" cy="4634069"/>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living at least know they will die, but the dead know </a:t>
            </a:r>
            <a:r>
              <a:rPr lang="en-US" sz="3600" b="1" dirty="0" smtClean="0">
                <a:effectLst>
                  <a:glow rad="127000">
                    <a:schemeClr val="tx1"/>
                  </a:glow>
                </a:effectLst>
                <a:latin typeface="Arial" charset="0"/>
                <a:ea typeface="ＭＳ Ｐゴシック" charset="0"/>
                <a:cs typeface="ＭＳ Ｐゴシック" charset="0"/>
              </a:rPr>
              <a:t>nothing"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(9:5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82524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73084"/>
            <a:ext cx="9144000" cy="6084916"/>
          </a:xfrm>
          <a:prstGeom prst="rect">
            <a:avLst/>
          </a:prstGeom>
        </p:spPr>
      </p:pic>
      <p:sp>
        <p:nvSpPr>
          <p:cNvPr id="900098" name="Rectangle 2"/>
          <p:cNvSpPr>
            <a:spLocks noGrp="1" noChangeArrowheads="1"/>
          </p:cNvSpPr>
          <p:nvPr>
            <p:ph type="ctrTitle"/>
          </p:nvPr>
        </p:nvSpPr>
        <p:spPr>
          <a:xfrm>
            <a:off x="107504" y="116632"/>
            <a:ext cx="4599963" cy="61825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dead] have </a:t>
            </a:r>
            <a:r>
              <a:rPr lang="en-US" sz="3600" b="1" dirty="0">
                <a:effectLst>
                  <a:glow rad="127000">
                    <a:schemeClr val="tx1"/>
                  </a:glow>
                </a:effectLst>
                <a:latin typeface="Arial" charset="0"/>
                <a:ea typeface="ＭＳ Ｐゴシック" charset="0"/>
                <a:cs typeface="ＭＳ Ｐゴシック" charset="0"/>
              </a:rPr>
              <a:t>no further reward, nor are they remembered.  </a:t>
            </a:r>
            <a:r>
              <a:rPr lang="en-US" sz="3600" b="1" baseline="30000" dirty="0" smtClean="0">
                <a:effectLst>
                  <a:glow rad="127000">
                    <a:schemeClr val="tx1"/>
                  </a:glow>
                </a:effectLst>
                <a:latin typeface="Arial" charset="0"/>
                <a:ea typeface="ＭＳ Ｐゴシック" charset="0"/>
                <a:cs typeface="ＭＳ Ｐゴシック" charset="0"/>
              </a:rPr>
              <a:t>6</a:t>
            </a:r>
            <a:r>
              <a:rPr lang="en-US" sz="3600" b="1" dirty="0" smtClean="0">
                <a:effectLst>
                  <a:glow rad="127000">
                    <a:schemeClr val="tx1"/>
                  </a:glow>
                </a:effectLst>
                <a:latin typeface="Arial" charset="0"/>
                <a:ea typeface="ＭＳ Ｐゴシック" charset="0"/>
                <a:cs typeface="ＭＳ Ｐゴシック" charset="0"/>
              </a:rPr>
              <a:t>Whatever </a:t>
            </a:r>
            <a:r>
              <a:rPr lang="en-US" sz="3600" b="1" dirty="0">
                <a:effectLst>
                  <a:glow rad="127000">
                    <a:schemeClr val="tx1"/>
                  </a:glow>
                </a:effectLst>
                <a:latin typeface="Arial" charset="0"/>
                <a:ea typeface="ＭＳ Ｐゴシック" charset="0"/>
                <a:cs typeface="ＭＳ Ｐゴシック" charset="0"/>
              </a:rPr>
              <a:t>they did in their lifetime—loving, hating, envying—is all long gone. They no longer play a part in anything here on </a:t>
            </a:r>
            <a:r>
              <a:rPr lang="en-US" sz="3600" b="1" dirty="0" smtClean="0">
                <a:effectLst>
                  <a:glow rad="127000">
                    <a:schemeClr val="tx1"/>
                  </a:glow>
                </a:effectLst>
                <a:latin typeface="Arial" charset="0"/>
                <a:ea typeface="ＭＳ Ｐゴシック" charset="0"/>
                <a:cs typeface="ＭＳ Ｐゴシック" charset="0"/>
              </a:rPr>
              <a:t>earth" (9:6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009541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r" eaLnBrk="1" hangingPunct="1">
              <a:lnSpc>
                <a:spcPct val="80000"/>
              </a:lnSpc>
              <a:defRPr/>
            </a:pPr>
            <a:r>
              <a:rPr lang="en-US" sz="1800" b="1" dirty="0" smtClean="0">
                <a:solidFill>
                  <a:srgbClr val="E3EBF1"/>
                </a:solidFill>
                <a:effectLst>
                  <a:glow rad="127000">
                    <a:srgbClr val="000000">
                      <a:alpha val="75000"/>
                    </a:srgbClr>
                  </a:glow>
                </a:effectLst>
                <a:latin typeface="Arial" charset="0"/>
                <a:ea typeface="ＭＳ Ｐゴシック" charset="0"/>
              </a:rPr>
              <a:t>Hell</a:t>
            </a:r>
          </a:p>
          <a:p>
            <a:pPr algn="r" eaLnBrk="1" hangingPunct="1">
              <a:lnSpc>
                <a:spcPct val="80000"/>
              </a:lnSpc>
              <a:defRPr/>
            </a:pPr>
            <a:r>
              <a:rPr lang="en-US" sz="1800" b="1" dirty="0" err="1" smtClean="0">
                <a:solidFill>
                  <a:srgbClr val="E3EBF1"/>
                </a:solidFill>
                <a:effectLst>
                  <a:glow rad="127000">
                    <a:srgbClr val="000000">
                      <a:alpha val="75000"/>
                    </a:srgbClr>
                  </a:glow>
                </a:effectLst>
                <a:latin typeface="Arial" charset="0"/>
                <a:ea typeface="ＭＳ Ｐゴシック" charset="0"/>
              </a:rPr>
              <a:t>Gehenna</a:t>
            </a:r>
            <a:endParaRPr lang="en-US" sz="1800" b="1" dirty="0" smtClean="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en-US" sz="1800" b="1" dirty="0" smtClean="0">
                <a:solidFill>
                  <a:srgbClr val="E3EBF1"/>
                </a:solidFill>
                <a:effectLst>
                  <a:glow rad="127000">
                    <a:srgbClr val="000000">
                      <a:alpha val="75000"/>
                    </a:srgbClr>
                  </a:glow>
                </a:effectLst>
                <a:latin typeface="Arial" charset="0"/>
                <a:ea typeface="ＭＳ Ｐゴシック" charset="0"/>
              </a:rPr>
              <a:t>Lake of Fire</a:t>
            </a:r>
          </a:p>
          <a:p>
            <a:pPr algn="r" eaLnBrk="1" hangingPunct="1">
              <a:lnSpc>
                <a:spcPct val="80000"/>
              </a:lnSpc>
              <a:defRPr/>
            </a:pPr>
            <a:r>
              <a:rPr lang="en-US" sz="1800" b="1" dirty="0" smtClean="0">
                <a:solidFill>
                  <a:srgbClr val="E3EBF1"/>
                </a:solidFill>
                <a:effectLst>
                  <a:glow rad="127000">
                    <a:srgbClr val="000000">
                      <a:alpha val="75000"/>
                    </a:srgbClr>
                  </a:glow>
                </a:effectLst>
                <a:latin typeface="Arial" charset="0"/>
                <a:ea typeface="ＭＳ Ｐゴシック" charset="0"/>
              </a:rPr>
              <a:t>Lake of Burning Sulfur</a:t>
            </a:r>
          </a:p>
          <a:p>
            <a:pPr algn="r" eaLnBrk="1" hangingPunct="1">
              <a:lnSpc>
                <a:spcPct val="80000"/>
              </a:lnSpc>
              <a:defRPr/>
            </a:pPr>
            <a:r>
              <a:rPr lang="en-US" sz="1800" b="1" dirty="0" smtClean="0">
                <a:solidFill>
                  <a:srgbClr val="E3EBF1"/>
                </a:solidFill>
                <a:effectLst>
                  <a:glow rad="127000">
                    <a:srgbClr val="000000">
                      <a:alpha val="75000"/>
                    </a:srgbClr>
                  </a:glow>
                </a:effectLst>
                <a:latin typeface="Arial" charset="0"/>
                <a:ea typeface="ＭＳ Ｐゴシック" charset="0"/>
              </a:rPr>
              <a:t>Second Death</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a:extLst/>
          </p:spPr>
          <p:txBody>
            <a:bodyPr/>
            <a:lstStyle/>
            <a:p>
              <a:pPr eaLnBrk="0" hangingPunct="0">
                <a:defRPr/>
              </a:pPr>
              <a:endParaRPr lang="en-US" sz="2400">
                <a:solidFill>
                  <a:srgbClr val="000000"/>
                </a:solidFill>
                <a:latin typeface="Arial" charset="0"/>
                <a:ea typeface="ＭＳ Ｐゴシック"/>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en-US" sz="3600" b="1" dirty="0" smtClean="0">
                  <a:solidFill>
                    <a:srgbClr val="E3EBF1"/>
                  </a:solidFill>
                  <a:latin typeface="Arial" charset="0"/>
                  <a:ea typeface="ＭＳ Ｐゴシック" charset="0"/>
                </a:rPr>
                <a:t>S</a:t>
              </a:r>
              <a:br>
                <a:rPr lang="en-US" sz="3600" b="1" dirty="0" smtClean="0">
                  <a:solidFill>
                    <a:srgbClr val="E3EBF1"/>
                  </a:solidFill>
                  <a:latin typeface="Arial" charset="0"/>
                  <a:ea typeface="ＭＳ Ｐゴシック" charset="0"/>
                </a:rPr>
              </a:br>
              <a:r>
                <a:rPr lang="en-US" sz="3600" b="1" dirty="0" smtClean="0">
                  <a:solidFill>
                    <a:srgbClr val="E3EBF1"/>
                  </a:solidFill>
                  <a:latin typeface="Arial" charset="0"/>
                  <a:ea typeface="ＭＳ Ｐゴシック" charset="0"/>
                </a:rPr>
                <a:t>H</a:t>
              </a:r>
              <a:br>
                <a:rPr lang="en-US" sz="3600" b="1" dirty="0" smtClean="0">
                  <a:solidFill>
                    <a:srgbClr val="E3EBF1"/>
                  </a:solidFill>
                  <a:latin typeface="Arial" charset="0"/>
                  <a:ea typeface="ＭＳ Ｐゴシック" charset="0"/>
                </a:rPr>
              </a:br>
              <a:r>
                <a:rPr lang="en-US" sz="3600" b="1" dirty="0" smtClean="0">
                  <a:solidFill>
                    <a:srgbClr val="E3EBF1"/>
                  </a:solidFill>
                  <a:latin typeface="Arial" charset="0"/>
                  <a:ea typeface="ＭＳ Ｐゴシック" charset="0"/>
                </a:rPr>
                <a:t>E</a:t>
              </a:r>
              <a:br>
                <a:rPr lang="en-US" sz="3600" b="1" dirty="0" smtClean="0">
                  <a:solidFill>
                    <a:srgbClr val="E3EBF1"/>
                  </a:solidFill>
                  <a:latin typeface="Arial" charset="0"/>
                  <a:ea typeface="ＭＳ Ｐゴシック" charset="0"/>
                </a:rPr>
              </a:br>
              <a:r>
                <a:rPr lang="en-US" sz="3600" b="1" dirty="0" smtClean="0">
                  <a:solidFill>
                    <a:srgbClr val="E3EBF1"/>
                  </a:solidFill>
                  <a:latin typeface="Arial" charset="0"/>
                  <a:ea typeface="ＭＳ Ｐゴシック" charset="0"/>
                </a:rPr>
                <a:t>O</a:t>
              </a:r>
              <a:br>
                <a:rPr lang="en-US" sz="3600" b="1" dirty="0" smtClean="0">
                  <a:solidFill>
                    <a:srgbClr val="E3EBF1"/>
                  </a:solidFill>
                  <a:latin typeface="Arial" charset="0"/>
                  <a:ea typeface="ＭＳ Ｐゴシック" charset="0"/>
                </a:rPr>
              </a:br>
              <a:r>
                <a:rPr lang="en-US" sz="3600" b="1" dirty="0" smtClean="0">
                  <a:solidFill>
                    <a:srgbClr val="E3EBF1"/>
                  </a:solidFill>
                  <a:latin typeface="Arial" charset="0"/>
                  <a:ea typeface="ＭＳ Ｐゴシック" charset="0"/>
                </a:rPr>
                <a:t>L</a:t>
              </a:r>
              <a:endParaRPr lang="en-US" sz="4000" b="1" dirty="0">
                <a:solidFill>
                  <a:srgbClr val="E3EBF1"/>
                </a:solidFill>
                <a:latin typeface="Arial" charset="0"/>
                <a:ea typeface="ＭＳ Ｐゴシック"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smtClean="0">
                <a:latin typeface="Arial" charset="0"/>
                <a:ea typeface="ＭＳ Ｐゴシック" charset="0"/>
              </a:rPr>
              <a:t>The Transfer of Paradise</a:t>
            </a:r>
            <a:endParaRPr lang="en-US" sz="4000" b="1" i="1" dirty="0">
              <a:latin typeface="Arial" charset="0"/>
              <a:ea typeface="ＭＳ Ｐゴシック" charset="0"/>
            </a:endParaRPr>
          </a:p>
        </p:txBody>
      </p:sp>
      <p:sp>
        <p:nvSpPr>
          <p:cNvPr id="101381"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r>
              <a:rPr lang="en-US" b="1">
                <a:solidFill>
                  <a:srgbClr val="FFFFFF"/>
                </a:solidFill>
                <a:latin typeface="Arial" charset="0"/>
                <a:cs typeface="Arial" charset="0"/>
              </a:rPr>
              <a:t>14 &amp; 16</a:t>
            </a:r>
            <a:endParaRPr lang="en-US" b="1">
              <a:solidFill>
                <a:srgbClr val="000000"/>
              </a:solidFill>
              <a:latin typeface="Arial"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eaLnBrk="0" hangingPunct="0"/>
              <a:endParaRPr lang="en-US" sz="2400">
                <a:solidFill>
                  <a:srgbClr val="000000"/>
                </a:solidFill>
                <a:latin typeface="Arial" charset="0"/>
                <a:ea typeface="ＭＳ Ｐゴシック"/>
              </a:endParaRPr>
            </a:p>
          </p:txBody>
        </p:sp>
        <p:sp>
          <p:nvSpPr>
            <p:cNvPr id="101424"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algn="ctr" eaLnBrk="1" hangingPunct="1">
                <a:lnSpc>
                  <a:spcPct val="80000"/>
                </a:lnSpc>
              </a:pPr>
              <a:r>
                <a:rPr lang="en-US" sz="4000" b="1">
                  <a:solidFill>
                    <a:srgbClr val="003399"/>
                  </a:solidFill>
                  <a:latin typeface="Aramis Italic" charset="0"/>
                  <a:cs typeface="Aramis Italic" charset="0"/>
                </a:rPr>
                <a:t>Paradise</a:t>
              </a:r>
              <a:endParaRPr lang="en-US" sz="2800" b="1">
                <a:solidFill>
                  <a:srgbClr val="003399"/>
                </a:solidFill>
                <a:latin typeface="Aramis Italic" charset="0"/>
                <a:cs typeface="Aramis Italic" charset="0"/>
              </a:endParaRPr>
            </a:p>
          </p:txBody>
        </p:sp>
      </p:grpSp>
      <p:pic>
        <p:nvPicPr>
          <p:cNvPr id="101383" name="Picture 1" descr="rev 20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3" y="4160762"/>
              <a:ext cx="2503713" cy="1245810"/>
            </a:xfrm>
            <a:prstGeom prst="rect">
              <a:avLst/>
            </a:prstGeom>
            <a:solidFill>
              <a:schemeClr val="bg1"/>
            </a:solidFill>
            <a:ln w="9525">
              <a:solidFill>
                <a:schemeClr val="tx1"/>
              </a:solidFill>
              <a:round/>
              <a:headEnd/>
              <a:tailEnd/>
            </a:ln>
          </p:spPr>
          <p:txBody>
            <a:bodyPr/>
            <a:lstStyle/>
            <a:p>
              <a:pPr eaLnBrk="0" hangingPunct="0"/>
              <a:endParaRPr lang="en-US" sz="2400">
                <a:solidFill>
                  <a:srgbClr val="000000"/>
                </a:solidFill>
                <a:latin typeface="Arial" charset="0"/>
                <a:ea typeface="ＭＳ Ｐゴシック"/>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en-US" sz="4000" b="1" dirty="0" smtClean="0">
                  <a:solidFill>
                    <a:srgbClr val="E3EBF1"/>
                  </a:solidFill>
                  <a:latin typeface="Arial" charset="0"/>
                  <a:ea typeface="ＭＳ Ｐゴシック" charset="0"/>
                </a:rPr>
                <a:t>HADES</a:t>
              </a:r>
              <a:endParaRPr lang="en-US" b="1" dirty="0">
                <a:solidFill>
                  <a:srgbClr val="E3EBF1"/>
                </a:solidFill>
                <a:latin typeface="Arial" charset="0"/>
                <a:ea typeface="ＭＳ Ｐゴシック"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eaLnBrk="0" hangingPunct="0"/>
              <a:endParaRPr lang="en-US" sz="2400">
                <a:solidFill>
                  <a:srgbClr val="000000"/>
                </a:solidFill>
                <a:latin typeface="Arial" charset="0"/>
                <a:ea typeface="ＭＳ Ｐゴシック"/>
              </a:endParaRPr>
            </a:p>
          </p:txBody>
        </p:sp>
        <p:sp>
          <p:nvSpPr>
            <p:cNvPr id="1014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algn="ctr" eaLnBrk="1" hangingPunct="1">
                <a:lnSpc>
                  <a:spcPct val="80000"/>
                </a:lnSpc>
              </a:pPr>
              <a:r>
                <a:rPr lang="en-US" sz="4000" b="1">
                  <a:solidFill>
                    <a:srgbClr val="003399"/>
                  </a:solidFill>
                  <a:latin typeface="Aramis Italic" charset="0"/>
                  <a:cs typeface="Aramis Italic" charset="0"/>
                </a:rPr>
                <a:t>HEAVEN</a:t>
              </a:r>
              <a:endParaRPr lang="en-US" sz="2800" b="1">
                <a:solidFill>
                  <a:srgbClr val="003399"/>
                </a:solidFill>
                <a:latin typeface="Aramis Italic"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eaLnBrk="0" hangingPunct="0"/>
              <a:endParaRPr lang="en-US" sz="2400">
                <a:solidFill>
                  <a:srgbClr val="000000"/>
                </a:solidFill>
                <a:latin typeface="Arial" charset="0"/>
                <a:ea typeface="ＭＳ Ｐゴシック"/>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en-US" sz="4000" b="1" dirty="0" smtClean="0">
                  <a:solidFill>
                    <a:srgbClr val="E3EBF1"/>
                  </a:solidFill>
                  <a:latin typeface="Arial" charset="0"/>
                  <a:ea typeface="ＭＳ Ｐゴシック" charset="0"/>
                </a:rPr>
                <a:t>HADES</a:t>
              </a:r>
              <a:endParaRPr lang="en-US" b="1" dirty="0">
                <a:solidFill>
                  <a:srgbClr val="E3EBF1"/>
                </a:solidFill>
                <a:latin typeface="Arial" charset="0"/>
                <a:ea typeface="ＭＳ Ｐゴシック" charset="0"/>
              </a:endParaRPr>
            </a:p>
          </p:txBody>
        </p:sp>
      </p:grpSp>
      <p:pic>
        <p:nvPicPr>
          <p:cNvPr id="20" name="Picture 1" descr="Rev 20.14 Big_Throne1.247160053_st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en-US" sz="2400" b="1" dirty="0" smtClean="0">
                <a:solidFill>
                  <a:srgbClr val="E3EBF1"/>
                </a:solidFill>
                <a:latin typeface="Arial" charset="0"/>
                <a:ea typeface="ＭＳ Ｐゴシック" charset="0"/>
              </a:rPr>
              <a:t>Rev. 20:14-15</a:t>
            </a:r>
            <a:endParaRPr lang="en-US" sz="2800" b="1" dirty="0">
              <a:solidFill>
                <a:srgbClr val="E3EBF1"/>
              </a:solidFill>
              <a:latin typeface="Arial" charset="0"/>
              <a:ea typeface="ＭＳ Ｐゴシック" charset="0"/>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en-US" sz="2400" b="1" dirty="0" smtClean="0">
                <a:solidFill>
                  <a:srgbClr val="E3EBF1"/>
                </a:solidFill>
                <a:latin typeface="Arial" charset="0"/>
                <a:ea typeface="ＭＳ Ｐゴシック" charset="0"/>
              </a:rPr>
              <a:t>Eph. 4:8-10</a:t>
            </a:r>
            <a:endParaRPr lang="en-US" sz="2800" b="1" dirty="0">
              <a:solidFill>
                <a:srgbClr val="E3EBF1"/>
              </a:solidFill>
              <a:latin typeface="Arial" charset="0"/>
              <a:ea typeface="ＭＳ Ｐゴシック"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000000"/>
              </a:solidFill>
              <a:latin typeface="Arial" charset="0"/>
              <a:ea typeface="ＭＳ Ｐゴシック"/>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000000"/>
              </a:solidFill>
              <a:latin typeface="Arial" charset="0"/>
              <a:ea typeface="ＭＳ Ｐゴシック"/>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000000"/>
              </a:solidFill>
              <a:latin typeface="Arial" charset="0"/>
              <a:ea typeface="ＭＳ Ｐゴシック"/>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000000"/>
              </a:solidFill>
              <a:latin typeface="Arial" charset="0"/>
              <a:ea typeface="ＭＳ Ｐゴシック"/>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400" dirty="0">
                <a:solidFill>
                  <a:srgbClr val="000000"/>
                </a:solidFill>
                <a:latin typeface="Arial" charset="0"/>
                <a:ea typeface="ＭＳ Ｐゴシック"/>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en-US" sz="1800" b="1" dirty="0" smtClean="0">
                  <a:solidFill>
                    <a:srgbClr val="E3EBF1"/>
                  </a:solidFill>
                  <a:effectLst>
                    <a:glow rad="127000">
                      <a:srgbClr val="000000">
                        <a:alpha val="75000"/>
                      </a:srgbClr>
                    </a:glow>
                  </a:effectLst>
                  <a:latin typeface="Arial" charset="0"/>
                  <a:ea typeface="ＭＳ Ｐゴシック" charset="0"/>
                </a:rPr>
                <a:t>"…there </a:t>
              </a:r>
              <a:r>
                <a:rPr lang="en-US" sz="1800" b="1" dirty="0">
                  <a:solidFill>
                    <a:srgbClr val="E3EBF1"/>
                  </a:solidFill>
                  <a:effectLst>
                    <a:glow rad="127000">
                      <a:srgbClr val="000000">
                        <a:alpha val="75000"/>
                      </a:srgbClr>
                    </a:glow>
                  </a:effectLst>
                  <a:latin typeface="Arial" charset="0"/>
                  <a:ea typeface="ＭＳ Ｐゴシック" charset="0"/>
                </a:rPr>
                <a:t>is a great chasm separating us. No one can cross over to you from here, and no one can cross over to us from there</a:t>
              </a:r>
              <a:r>
                <a:rPr lang="en-US" sz="1800" b="1" dirty="0" smtClean="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101395"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algn="ctr"/>
            <a:r>
              <a:rPr lang="en-US" sz="1800" b="1">
                <a:solidFill>
                  <a:srgbClr val="FFFFFF"/>
                </a:solidFill>
                <a:latin typeface="Arial" charset="0"/>
                <a:cs typeface="Arial" charset="0"/>
              </a:rPr>
              <a:t>NLT</a:t>
            </a:r>
            <a:endParaRPr lang="en-US" sz="1800" b="1">
              <a:solidFill>
                <a:srgbClr val="000000"/>
              </a:solidFill>
              <a:latin typeface="Arial"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400" dirty="0">
                <a:solidFill>
                  <a:srgbClr val="000000"/>
                </a:solidFill>
                <a:latin typeface="Arial" charset="0"/>
                <a:ea typeface="ＭＳ Ｐゴシック"/>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en-US" sz="1800" b="1" dirty="0" smtClean="0">
                  <a:solidFill>
                    <a:srgbClr val="E3EBF1"/>
                  </a:solidFill>
                  <a:effectLst>
                    <a:glow rad="127000">
                      <a:srgbClr val="000000">
                        <a:alpha val="75000"/>
                      </a:srgbClr>
                    </a:glow>
                  </a:effectLst>
                  <a:latin typeface="Arial" charset="0"/>
                  <a:ea typeface="ＭＳ Ｐゴシック" charset="0"/>
                </a:rPr>
                <a:t>"…today </a:t>
              </a:r>
              <a:r>
                <a:rPr lang="en-US" sz="1800" b="1" dirty="0">
                  <a:solidFill>
                    <a:srgbClr val="E3EBF1"/>
                  </a:solidFill>
                  <a:effectLst>
                    <a:glow rad="127000">
                      <a:srgbClr val="000000">
                        <a:alpha val="75000"/>
                      </a:srgbClr>
                    </a:glow>
                  </a:effectLst>
                  <a:latin typeface="Arial" charset="0"/>
                  <a:ea typeface="ＭＳ Ｐゴシック" charset="0"/>
                </a:rPr>
                <a:t>you will be with me in paradise.</a:t>
              </a:r>
              <a:r>
                <a:rPr lang="en-US" sz="1800" b="1" dirty="0" smtClean="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400" dirty="0">
                <a:solidFill>
                  <a:srgbClr val="000000"/>
                </a:solidFill>
                <a:latin typeface="Arial" charset="0"/>
                <a:ea typeface="ＭＳ Ｐゴシック"/>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"Christ suffered for our sins once for all time. He never sinned, but he died for sinners to bring you safely home to God. He suffered physical death, but he was raised to life in the Spirit. </a:t>
              </a:r>
            </a:p>
            <a:p>
              <a:pPr algn="l" eaLnBrk="1" hangingPunct="1">
                <a:lnSpc>
                  <a:spcPct val="80000"/>
                </a:lnSpc>
                <a:defRPr/>
              </a:pPr>
              <a:endParaRPr lang="en-US" sz="1800" b="1" dirty="0">
                <a:solidFill>
                  <a:srgbClr val="E3EBF1"/>
                </a:solidFill>
                <a:effectLst>
                  <a:glow rad="127000">
                    <a:srgbClr val="000000">
                      <a:alpha val="75000"/>
                    </a:srgbClr>
                  </a:glow>
                </a:effectLst>
                <a:latin typeface="Arial" charset="0"/>
                <a:ea typeface="ＭＳ Ｐゴシック" charset="0"/>
              </a:endParaRPr>
            </a:p>
            <a:p>
              <a:pPr algn="l" eaLnBrk="1" hangingPunct="1">
                <a:lnSpc>
                  <a:spcPct val="80000"/>
                </a:lnSpc>
                <a:defRPr/>
              </a:pPr>
              <a:r>
                <a:rPr lang="en-US" sz="1800" b="1" baseline="30000" dirty="0" smtClean="0">
                  <a:solidFill>
                    <a:srgbClr val="E3EBF1"/>
                  </a:solidFill>
                  <a:effectLst>
                    <a:glow rad="127000">
                      <a:srgbClr val="000000">
                        <a:alpha val="75000"/>
                      </a:srgbClr>
                    </a:glow>
                  </a:effectLst>
                  <a:latin typeface="Arial" charset="0"/>
                  <a:ea typeface="ＭＳ Ｐゴシック" charset="0"/>
                </a:rPr>
                <a:t>19</a:t>
              </a:r>
              <a:r>
                <a:rPr lang="en-US" sz="1800" b="1" dirty="0" smtClean="0">
                  <a:solidFill>
                    <a:srgbClr val="E3EBF1"/>
                  </a:solidFill>
                  <a:effectLst>
                    <a:glow rad="127000">
                      <a:srgbClr val="000000">
                        <a:alpha val="75000"/>
                      </a:srgbClr>
                    </a:glow>
                  </a:effectLst>
                  <a:latin typeface="Arial" charset="0"/>
                  <a:ea typeface="ＭＳ Ｐゴシック" charset="0"/>
                </a:rPr>
                <a:t>So </a:t>
              </a:r>
              <a:r>
                <a:rPr lang="en-US" sz="1800" b="1" dirty="0">
                  <a:solidFill>
                    <a:srgbClr val="E3EBF1"/>
                  </a:solidFill>
                  <a:effectLst>
                    <a:glow rad="127000">
                      <a:srgbClr val="000000">
                        <a:alpha val="75000"/>
                      </a:srgbClr>
                    </a:glow>
                  </a:effectLst>
                  <a:latin typeface="Arial" charset="0"/>
                  <a:ea typeface="ＭＳ Ｐゴシック" charset="0"/>
                </a:rPr>
                <a:t>he went and preached to the spirits in prison—  </a:t>
              </a:r>
              <a:r>
                <a:rPr lang="en-US" sz="1800" b="1" baseline="30000" dirty="0" smtClean="0">
                  <a:solidFill>
                    <a:srgbClr val="E3EBF1"/>
                  </a:solidFill>
                  <a:effectLst>
                    <a:glow rad="127000">
                      <a:srgbClr val="000000">
                        <a:alpha val="75000"/>
                      </a:srgbClr>
                    </a:glow>
                  </a:effectLst>
                  <a:latin typeface="Arial" charset="0"/>
                  <a:ea typeface="ＭＳ Ｐゴシック" charset="0"/>
                </a:rPr>
                <a:t>20</a:t>
              </a:r>
              <a:r>
                <a:rPr lang="en-US" sz="1800" b="1" dirty="0" smtClean="0">
                  <a:solidFill>
                    <a:srgbClr val="E3EBF1"/>
                  </a:solidFill>
                  <a:effectLst>
                    <a:glow rad="127000">
                      <a:srgbClr val="000000">
                        <a:alpha val="75000"/>
                      </a:srgbClr>
                    </a:glow>
                  </a:effectLst>
                  <a:latin typeface="Arial" charset="0"/>
                  <a:ea typeface="ＭＳ Ｐゴシック" charset="0"/>
                </a:rPr>
                <a:t>those </a:t>
              </a:r>
              <a:r>
                <a:rPr lang="en-US" sz="1800" b="1" dirty="0">
                  <a:solidFill>
                    <a:srgbClr val="E3EBF1"/>
                  </a:solidFill>
                  <a:effectLst>
                    <a:glow rad="127000">
                      <a:srgbClr val="000000">
                        <a:alpha val="75000"/>
                      </a:srgbClr>
                    </a:glow>
                  </a:effectLst>
                  <a:latin typeface="Arial" charset="0"/>
                  <a:ea typeface="ＭＳ Ｐゴシック" charset="0"/>
                </a:rPr>
                <a:t>who disobeyed God long ago when God waited patiently while Noah was building his boat. Only eight people were saved from drowning in that terrible flood</a:t>
              </a:r>
              <a:r>
                <a:rPr lang="en-US" sz="1800" b="1" dirty="0" smtClean="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400" dirty="0">
                <a:solidFill>
                  <a:srgbClr val="000000"/>
                </a:solidFill>
                <a:latin typeface="Arial" charset="0"/>
                <a:ea typeface="ＭＳ Ｐゴシック"/>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"Then death and </a:t>
              </a:r>
              <a:r>
                <a:rPr lang="en-US" sz="1800" b="1" dirty="0" smtClean="0">
                  <a:solidFill>
                    <a:srgbClr val="E3EBF1"/>
                  </a:solidFill>
                  <a:effectLst>
                    <a:glow rad="127000">
                      <a:srgbClr val="000000">
                        <a:alpha val="75000"/>
                      </a:srgbClr>
                    </a:glow>
                  </a:effectLst>
                  <a:latin typeface="Arial" charset="0"/>
                  <a:ea typeface="ＭＳ Ｐゴシック" charset="0"/>
                </a:rPr>
                <a:t>[Hades] </a:t>
              </a:r>
              <a:r>
                <a:rPr lang="en-US" sz="1800" b="1" dirty="0">
                  <a:solidFill>
                    <a:srgbClr val="E3EBF1"/>
                  </a:solidFill>
                  <a:effectLst>
                    <a:glow rad="127000">
                      <a:srgbClr val="000000">
                        <a:alpha val="75000"/>
                      </a:srgbClr>
                    </a:glow>
                  </a:effectLst>
                  <a:latin typeface="Arial" charset="0"/>
                  <a:ea typeface="ＭＳ Ｐゴシック" charset="0"/>
                </a:rPr>
                <a:t>were thrown into the lake of </a:t>
              </a:r>
              <a:r>
                <a:rPr lang="en-US" sz="1800" b="1" dirty="0" smtClean="0">
                  <a:solidFill>
                    <a:srgbClr val="E3EBF1"/>
                  </a:solidFill>
                  <a:effectLst>
                    <a:glow rad="127000">
                      <a:srgbClr val="000000">
                        <a:alpha val="75000"/>
                      </a:srgbClr>
                    </a:glow>
                  </a:effectLst>
                  <a:latin typeface="Arial" charset="0"/>
                  <a:ea typeface="ＭＳ Ｐゴシック" charset="0"/>
                </a:rPr>
                <a:t>fire...  </a:t>
              </a:r>
              <a:r>
                <a:rPr lang="en-US" sz="1800" b="1" baseline="30000" dirty="0" smtClean="0">
                  <a:solidFill>
                    <a:srgbClr val="E3EBF1"/>
                  </a:solidFill>
                  <a:effectLst>
                    <a:glow rad="127000">
                      <a:srgbClr val="000000">
                        <a:alpha val="75000"/>
                      </a:srgbClr>
                    </a:glow>
                  </a:effectLst>
                  <a:latin typeface="Arial" charset="0"/>
                  <a:ea typeface="ＭＳ Ｐゴシック" charset="0"/>
                </a:rPr>
                <a:t>15</a:t>
              </a:r>
              <a:r>
                <a:rPr lang="en-US" sz="1800" b="1" dirty="0" smtClean="0">
                  <a:solidFill>
                    <a:srgbClr val="E3EBF1"/>
                  </a:solidFill>
                  <a:effectLst>
                    <a:glow rad="127000">
                      <a:srgbClr val="000000">
                        <a:alpha val="75000"/>
                      </a:srgbClr>
                    </a:glow>
                  </a:effectLst>
                  <a:latin typeface="Arial" charset="0"/>
                  <a:ea typeface="ＭＳ Ｐゴシック" charset="0"/>
                </a:rPr>
                <a:t>And </a:t>
              </a:r>
              <a:r>
                <a:rPr lang="en-US" sz="1800" b="1" dirty="0">
                  <a:solidFill>
                    <a:srgbClr val="E3EBF1"/>
                  </a:solidFill>
                  <a:effectLst>
                    <a:glow rad="127000">
                      <a:srgbClr val="000000">
                        <a:alpha val="75000"/>
                      </a:srgbClr>
                    </a:glow>
                  </a:effectLst>
                  <a:latin typeface="Arial" charset="0"/>
                  <a:ea typeface="ＭＳ Ｐゴシック" charset="0"/>
                </a:rPr>
                <a:t>anyone whose name was not found recorded in the Book of Life was thrown into the lake of fire.</a:t>
              </a:r>
              <a:r>
                <a:rPr lang="en-US" sz="1800" b="1" dirty="0" smtClean="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400" dirty="0">
                <a:solidFill>
                  <a:srgbClr val="000000"/>
                </a:solidFill>
                <a:latin typeface="Arial" charset="0"/>
                <a:ea typeface="ＭＳ Ｐゴシック"/>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"That is why the Scriptures say, </a:t>
              </a:r>
              <a:r>
                <a:rPr lang="fr-FR" sz="1800" b="1" dirty="0" smtClean="0">
                  <a:solidFill>
                    <a:srgbClr val="E3EBF1"/>
                  </a:solidFill>
                  <a:effectLst>
                    <a:glow rad="127000">
                      <a:srgbClr val="000000">
                        <a:alpha val="75000"/>
                      </a:srgbClr>
                    </a:glow>
                  </a:effectLst>
                  <a:latin typeface="Arial" charset="0"/>
                  <a:ea typeface="ＭＳ Ｐゴシック" charset="0"/>
                </a:rPr>
                <a:t>'</a:t>
              </a:r>
              <a:r>
                <a:rPr lang="en-US" sz="1800" b="1" dirty="0" smtClean="0">
                  <a:solidFill>
                    <a:srgbClr val="E3EBF1"/>
                  </a:solidFill>
                  <a:effectLst>
                    <a:glow rad="127000">
                      <a:srgbClr val="000000">
                        <a:alpha val="75000"/>
                      </a:srgbClr>
                    </a:glow>
                  </a:effectLst>
                  <a:latin typeface="Arial" charset="0"/>
                  <a:ea typeface="ＭＳ Ｐゴシック" charset="0"/>
                </a:rPr>
                <a:t>When </a:t>
              </a:r>
              <a:r>
                <a:rPr lang="en-US" sz="1800" b="1" dirty="0">
                  <a:solidFill>
                    <a:srgbClr val="E3EBF1"/>
                  </a:solidFill>
                  <a:effectLst>
                    <a:glow rad="127000">
                      <a:srgbClr val="000000">
                        <a:alpha val="75000"/>
                      </a:srgbClr>
                    </a:glow>
                  </a:effectLst>
                  <a:latin typeface="Arial" charset="0"/>
                  <a:ea typeface="ＭＳ Ｐゴシック" charset="0"/>
                </a:rPr>
                <a:t>he ascended to the heights, </a:t>
              </a:r>
              <a:r>
                <a:rPr lang="en-US" sz="1800" b="1" dirty="0" smtClean="0">
                  <a:solidFill>
                    <a:srgbClr val="E3EBF1"/>
                  </a:solidFill>
                  <a:effectLst>
                    <a:glow rad="127000">
                      <a:srgbClr val="000000">
                        <a:alpha val="75000"/>
                      </a:srgbClr>
                    </a:glow>
                  </a:effectLst>
                  <a:latin typeface="Arial" charset="0"/>
                  <a:ea typeface="ＭＳ Ｐゴシック" charset="0"/>
                </a:rPr>
                <a:t>he </a:t>
              </a:r>
              <a:r>
                <a:rPr lang="en-US" sz="1800" b="1" dirty="0">
                  <a:solidFill>
                    <a:srgbClr val="E3EBF1"/>
                  </a:solidFill>
                  <a:effectLst>
                    <a:glow rad="127000">
                      <a:srgbClr val="000000">
                        <a:alpha val="75000"/>
                      </a:srgbClr>
                    </a:glow>
                  </a:effectLst>
                  <a:latin typeface="Arial" charset="0"/>
                  <a:ea typeface="ＭＳ Ｐゴシック" charset="0"/>
                </a:rPr>
                <a:t>led a crowd of captives </a:t>
              </a:r>
              <a:r>
                <a:rPr lang="en-US" sz="1800" b="1" dirty="0" smtClean="0">
                  <a:solidFill>
                    <a:srgbClr val="E3EBF1"/>
                  </a:solidFill>
                  <a:effectLst>
                    <a:glow rad="127000">
                      <a:srgbClr val="000000">
                        <a:alpha val="75000"/>
                      </a:srgbClr>
                    </a:glow>
                  </a:effectLst>
                  <a:latin typeface="Arial" charset="0"/>
                  <a:ea typeface="ＭＳ Ｐゴシック" charset="0"/>
                </a:rPr>
                <a:t>and </a:t>
              </a:r>
              <a:r>
                <a:rPr lang="en-US" sz="1800" b="1" dirty="0">
                  <a:solidFill>
                    <a:srgbClr val="E3EBF1"/>
                  </a:solidFill>
                  <a:effectLst>
                    <a:glow rad="127000">
                      <a:srgbClr val="000000">
                        <a:alpha val="75000"/>
                      </a:srgbClr>
                    </a:glow>
                  </a:effectLst>
                  <a:latin typeface="Arial" charset="0"/>
                  <a:ea typeface="ＭＳ Ｐゴシック" charset="0"/>
                </a:rPr>
                <a:t>gave gifts to his people</a:t>
              </a:r>
              <a:r>
                <a:rPr lang="en-US" sz="1800" b="1" dirty="0" smtClean="0">
                  <a:solidFill>
                    <a:srgbClr val="E3EBF1"/>
                  </a:solidFill>
                  <a:effectLst>
                    <a:glow rad="127000">
                      <a:srgbClr val="000000">
                        <a:alpha val="75000"/>
                      </a:srgbClr>
                    </a:glow>
                  </a:effectLst>
                  <a:latin typeface="Arial" charset="0"/>
                  <a:ea typeface="ＭＳ Ｐゴシック" charset="0"/>
                </a:rPr>
                <a:t>.</a:t>
              </a:r>
              <a:r>
                <a:rPr lang="fr-FR" sz="1800" b="1" dirty="0" smtClean="0">
                  <a:solidFill>
                    <a:srgbClr val="E3EBF1"/>
                  </a:solidFill>
                  <a:effectLst>
                    <a:glow rad="127000">
                      <a:srgbClr val="000000">
                        <a:alpha val="75000"/>
                      </a:srgbClr>
                    </a:glow>
                  </a:effectLst>
                  <a:latin typeface="Arial" charset="0"/>
                  <a:ea typeface="ＭＳ Ｐゴシック" charset="0"/>
                </a:rPr>
                <a:t>'</a:t>
              </a:r>
              <a:r>
                <a:rPr lang="en-US" sz="1800" b="1" dirty="0" smtClean="0">
                  <a:solidFill>
                    <a:srgbClr val="E3EBF1"/>
                  </a:solidFill>
                  <a:effectLst>
                    <a:glow rad="127000">
                      <a:srgbClr val="000000">
                        <a:alpha val="75000"/>
                      </a:srgbClr>
                    </a:glow>
                  </a:effectLst>
                  <a:latin typeface="Arial" charset="0"/>
                  <a:ea typeface="ＭＳ Ｐゴシック" charset="0"/>
                </a:rPr>
                <a:t> </a:t>
              </a:r>
              <a:br>
                <a:rPr lang="en-US" sz="1800" b="1" dirty="0" smtClean="0">
                  <a:solidFill>
                    <a:srgbClr val="E3EBF1"/>
                  </a:solidFill>
                  <a:effectLst>
                    <a:glow rad="127000">
                      <a:srgbClr val="000000">
                        <a:alpha val="75000"/>
                      </a:srgbClr>
                    </a:glow>
                  </a:effectLst>
                  <a:latin typeface="Arial" charset="0"/>
                  <a:ea typeface="ＭＳ Ｐゴシック" charset="0"/>
                </a:rPr>
              </a:br>
              <a:r>
                <a:rPr lang="en-US" sz="1800" b="1" baseline="30000" dirty="0" smtClean="0">
                  <a:solidFill>
                    <a:srgbClr val="E3EBF1"/>
                  </a:solidFill>
                  <a:effectLst>
                    <a:glow rad="127000">
                      <a:srgbClr val="000000">
                        <a:alpha val="75000"/>
                      </a:srgbClr>
                    </a:glow>
                  </a:effectLst>
                  <a:latin typeface="Arial" charset="0"/>
                  <a:ea typeface="ＭＳ Ｐゴシック" charset="0"/>
                </a:rPr>
                <a:t>9</a:t>
              </a:r>
              <a:r>
                <a:rPr lang="en-US" sz="1800" b="1" dirty="0" smtClean="0">
                  <a:solidFill>
                    <a:srgbClr val="E3EBF1"/>
                  </a:solidFill>
                  <a:effectLst>
                    <a:glow rad="127000">
                      <a:srgbClr val="000000">
                        <a:alpha val="75000"/>
                      </a:srgbClr>
                    </a:glow>
                  </a:effectLst>
                  <a:latin typeface="Arial" charset="0"/>
                  <a:ea typeface="ＭＳ Ｐゴシック" charset="0"/>
                </a:rPr>
                <a:t>Notice </a:t>
              </a:r>
              <a:r>
                <a:rPr lang="en-US" sz="1800" b="1" dirty="0">
                  <a:solidFill>
                    <a:srgbClr val="E3EBF1"/>
                  </a:solidFill>
                  <a:effectLst>
                    <a:glow rad="127000">
                      <a:srgbClr val="000000">
                        <a:alpha val="75000"/>
                      </a:srgbClr>
                    </a:glow>
                  </a:effectLst>
                  <a:latin typeface="Arial" charset="0"/>
                  <a:ea typeface="ＭＳ Ｐゴシック" charset="0"/>
                </a:rPr>
                <a:t>that it says </a:t>
              </a:r>
              <a:r>
                <a:rPr lang="fr-FR" sz="1800" b="1" dirty="0" smtClean="0">
                  <a:solidFill>
                    <a:srgbClr val="E3EBF1"/>
                  </a:solidFill>
                  <a:effectLst>
                    <a:glow rad="127000">
                      <a:srgbClr val="000000">
                        <a:alpha val="75000"/>
                      </a:srgbClr>
                    </a:glow>
                  </a:effectLst>
                  <a:latin typeface="Arial" charset="0"/>
                  <a:ea typeface="ＭＳ Ｐゴシック" charset="0"/>
                </a:rPr>
                <a:t>'</a:t>
              </a:r>
              <a:r>
                <a:rPr lang="en-US" sz="1800" b="1" dirty="0" smtClean="0">
                  <a:solidFill>
                    <a:srgbClr val="E3EBF1"/>
                  </a:solidFill>
                  <a:effectLst>
                    <a:glow rad="127000">
                      <a:srgbClr val="000000">
                        <a:alpha val="75000"/>
                      </a:srgbClr>
                    </a:glow>
                  </a:effectLst>
                  <a:latin typeface="Arial" charset="0"/>
                  <a:ea typeface="ＭＳ Ｐゴシック" charset="0"/>
                </a:rPr>
                <a:t>he </a:t>
              </a:r>
              <a:r>
                <a:rPr lang="en-US" sz="1800" b="1" dirty="0">
                  <a:solidFill>
                    <a:srgbClr val="E3EBF1"/>
                  </a:solidFill>
                  <a:effectLst>
                    <a:glow rad="127000">
                      <a:srgbClr val="000000">
                        <a:alpha val="75000"/>
                      </a:srgbClr>
                    </a:glow>
                  </a:effectLst>
                  <a:latin typeface="Arial" charset="0"/>
                  <a:ea typeface="ＭＳ Ｐゴシック" charset="0"/>
                </a:rPr>
                <a:t>ascended</a:t>
              </a:r>
              <a:r>
                <a:rPr lang="en-US" sz="1800" b="1" dirty="0" smtClean="0">
                  <a:solidFill>
                    <a:srgbClr val="E3EBF1"/>
                  </a:solidFill>
                  <a:effectLst>
                    <a:glow rad="127000">
                      <a:srgbClr val="000000">
                        <a:alpha val="75000"/>
                      </a:srgbClr>
                    </a:glow>
                  </a:effectLst>
                  <a:latin typeface="Arial" charset="0"/>
                  <a:ea typeface="ＭＳ Ｐゴシック" charset="0"/>
                </a:rPr>
                <a:t>.</a:t>
              </a:r>
              <a:r>
                <a:rPr lang="fr-FR" sz="1800" b="1" dirty="0" smtClean="0">
                  <a:solidFill>
                    <a:srgbClr val="E3EBF1"/>
                  </a:solidFill>
                  <a:effectLst>
                    <a:glow rad="127000">
                      <a:srgbClr val="000000">
                        <a:alpha val="75000"/>
                      </a:srgbClr>
                    </a:glow>
                  </a:effectLst>
                  <a:latin typeface="Arial" charset="0"/>
                  <a:ea typeface="ＭＳ Ｐゴシック" charset="0"/>
                </a:rPr>
                <a:t>'</a:t>
              </a:r>
              <a:r>
                <a:rPr lang="en-US" sz="1800" b="1" dirty="0" smtClean="0">
                  <a:solidFill>
                    <a:srgbClr val="E3EBF1"/>
                  </a:solidFill>
                  <a:effectLst>
                    <a:glow rad="127000">
                      <a:srgbClr val="000000">
                        <a:alpha val="75000"/>
                      </a:srgbClr>
                    </a:glow>
                  </a:effectLst>
                  <a:latin typeface="Arial" charset="0"/>
                  <a:ea typeface="ＭＳ Ｐゴシック" charset="0"/>
                </a:rPr>
                <a:t> </a:t>
              </a:r>
              <a:r>
                <a:rPr lang="en-US" sz="1800" b="1" dirty="0">
                  <a:solidFill>
                    <a:srgbClr val="E3EBF1"/>
                  </a:solidFill>
                  <a:effectLst>
                    <a:glow rad="127000">
                      <a:srgbClr val="000000">
                        <a:alpha val="75000"/>
                      </a:srgbClr>
                    </a:glow>
                  </a:effectLst>
                  <a:latin typeface="Arial" charset="0"/>
                  <a:ea typeface="ＭＳ Ｐゴシック" charset="0"/>
                </a:rPr>
                <a:t>This clearly means that Christ also descended to our lowly world.  </a:t>
              </a:r>
              <a:r>
                <a:rPr lang="en-US" sz="1800" b="1" baseline="30000" dirty="0" smtClean="0">
                  <a:solidFill>
                    <a:srgbClr val="E3EBF1"/>
                  </a:solidFill>
                  <a:effectLst>
                    <a:glow rad="127000">
                      <a:srgbClr val="000000">
                        <a:alpha val="75000"/>
                      </a:srgbClr>
                    </a:glow>
                  </a:effectLst>
                  <a:latin typeface="Arial" charset="0"/>
                  <a:ea typeface="ＭＳ Ｐゴシック" charset="0"/>
                </a:rPr>
                <a:t>10</a:t>
              </a:r>
              <a:r>
                <a:rPr lang="en-US" sz="1800" b="1" dirty="0" smtClean="0">
                  <a:solidFill>
                    <a:srgbClr val="E3EBF1"/>
                  </a:solidFill>
                  <a:effectLst>
                    <a:glow rad="127000">
                      <a:srgbClr val="000000">
                        <a:alpha val="75000"/>
                      </a:srgbClr>
                    </a:glow>
                  </a:effectLst>
                  <a:latin typeface="Arial" charset="0"/>
                  <a:ea typeface="ＭＳ Ｐゴシック" charset="0"/>
                </a:rPr>
                <a:t>And </a:t>
              </a:r>
              <a:r>
                <a:rPr lang="en-US" sz="1800" b="1" dirty="0">
                  <a:solidFill>
                    <a:srgbClr val="E3EBF1"/>
                  </a:solidFill>
                  <a:effectLst>
                    <a:glow rad="127000">
                      <a:srgbClr val="000000">
                        <a:alpha val="75000"/>
                      </a:srgbClr>
                    </a:glow>
                  </a:effectLst>
                  <a:latin typeface="Arial" charset="0"/>
                  <a:ea typeface="ＭＳ Ｐゴシック" charset="0"/>
                </a:rPr>
                <a:t>the same one who descended is the one who ascended higher than all the heavens, so that he might fill the entire universe with himself</a:t>
              </a:r>
              <a:r>
                <a:rPr lang="en-US" sz="1800" b="1" dirty="0" smtClean="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en-US" sz="2400" b="1" dirty="0" smtClean="0">
                <a:solidFill>
                  <a:srgbClr val="E3EBF1"/>
                </a:solidFill>
                <a:latin typeface="Arial" charset="0"/>
                <a:ea typeface="ＭＳ Ｐゴシック" charset="0"/>
              </a:rPr>
              <a:t>Luke 16:26</a:t>
            </a:r>
            <a:endParaRPr lang="en-US" sz="2800" b="1" dirty="0">
              <a:solidFill>
                <a:srgbClr val="E3EBF1"/>
              </a:solidFill>
              <a:latin typeface="Arial" charset="0"/>
              <a:ea typeface="ＭＳ Ｐゴシック" charset="0"/>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400" dirty="0">
                <a:solidFill>
                  <a:srgbClr val="000000"/>
                </a:solidFill>
                <a:latin typeface="Arial" charset="0"/>
                <a:ea typeface="ＭＳ Ｐゴシック"/>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"I was caught up to the </a:t>
              </a:r>
              <a:r>
                <a:rPr lang="en-US" sz="1800" b="1" dirty="0" smtClean="0">
                  <a:solidFill>
                    <a:srgbClr val="E3EBF1"/>
                  </a:solidFill>
                  <a:effectLst>
                    <a:glow rad="127000">
                      <a:srgbClr val="000000">
                        <a:alpha val="75000"/>
                      </a:srgbClr>
                    </a:glow>
                  </a:effectLst>
                  <a:latin typeface="Arial" charset="0"/>
                  <a:ea typeface="ＭＳ Ｐゴシック" charset="0"/>
                </a:rPr>
                <a:t>third heaven…I </a:t>
              </a:r>
              <a:r>
                <a:rPr lang="en-US" sz="1800" b="1" dirty="0">
                  <a:solidFill>
                    <a:srgbClr val="E3EBF1"/>
                  </a:solidFill>
                  <a:effectLst>
                    <a:glow rad="127000">
                      <a:srgbClr val="000000">
                        <a:alpha val="75000"/>
                      </a:srgbClr>
                    </a:glow>
                  </a:effectLst>
                  <a:latin typeface="Arial" charset="0"/>
                  <a:ea typeface="ＭＳ Ｐゴシック" charset="0"/>
                </a:rPr>
                <a:t>was caught up to paradise"</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en-US" sz="2400" b="1" dirty="0" smtClean="0">
                <a:solidFill>
                  <a:srgbClr val="E3EBF1"/>
                </a:solidFill>
                <a:latin typeface="Arial" charset="0"/>
                <a:ea typeface="ＭＳ Ｐゴシック" charset="0"/>
              </a:rPr>
              <a:t>2 Cor. 12:2-4</a:t>
            </a:r>
            <a:endParaRPr lang="en-US" sz="2800" b="1" dirty="0">
              <a:solidFill>
                <a:srgbClr val="E3EBF1"/>
              </a:solidFill>
              <a:latin typeface="Arial" charset="0"/>
              <a:ea typeface="ＭＳ Ｐゴシック" charset="0"/>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en-US" sz="2400" b="1" dirty="0" smtClean="0">
                <a:solidFill>
                  <a:srgbClr val="E3EBF1"/>
                </a:solidFill>
                <a:latin typeface="Arial" charset="0"/>
                <a:ea typeface="ＭＳ Ｐゴシック" charset="0"/>
              </a:rPr>
              <a:t>Luke 23:43</a:t>
            </a:r>
            <a:endParaRPr lang="en-US" sz="2800" b="1" dirty="0">
              <a:solidFill>
                <a:srgbClr val="E3EBF1"/>
              </a:solidFill>
              <a:latin typeface="Arial" charset="0"/>
              <a:ea typeface="ＭＳ Ｐゴシック"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en-US" sz="2400" b="1" dirty="0" smtClean="0">
                <a:solidFill>
                  <a:srgbClr val="E3EBF1"/>
                </a:solidFill>
                <a:latin typeface="Arial" charset="0"/>
                <a:ea typeface="ＭＳ Ｐゴシック" charset="0"/>
              </a:rPr>
              <a:t>1 Pet. 3:18-20</a:t>
            </a:r>
            <a:endParaRPr lang="en-US" sz="2800" b="1" dirty="0">
              <a:solidFill>
                <a:srgbClr val="E3EBF1"/>
              </a:solidFill>
              <a:latin typeface="Arial" charset="0"/>
              <a:ea typeface="ＭＳ Ｐゴシック" charset="0"/>
            </a:endParaRPr>
          </a:p>
        </p:txBody>
      </p:sp>
    </p:spTree>
    <p:extLst>
      <p:ext uri="{BB962C8B-B14F-4D97-AF65-F5344CB8AC3E}">
        <p14:creationId xmlns:p14="http://schemas.microsoft.com/office/powerpoint/2010/main" val="3717260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0" y="1706877"/>
            <a:ext cx="9124846" cy="5151123"/>
          </a:xfrm>
          <a:prstGeom prst="rect">
            <a:avLst/>
          </a:prstGeom>
        </p:spPr>
      </p:pic>
      <p:sp>
        <p:nvSpPr>
          <p:cNvPr id="900098" name="Rectangle 2"/>
          <p:cNvSpPr>
            <a:spLocks noGrp="1" noChangeArrowheads="1"/>
          </p:cNvSpPr>
          <p:nvPr>
            <p:ph type="ctrTitle"/>
          </p:nvPr>
        </p:nvSpPr>
        <p:spPr>
          <a:xfrm>
            <a:off x="0" y="188325"/>
            <a:ext cx="9144000" cy="1640475"/>
          </a:xfrm>
          <a:effectLst/>
          <a:extLst/>
        </p:spPr>
        <p:txBody>
          <a:bodyPr/>
          <a:lstStyle/>
          <a:p>
            <a:pPr marL="627063" indent="-627063" algn="l">
              <a:defRPr/>
            </a:pPr>
            <a:r>
              <a:rPr lang="en-US" b="1" dirty="0" smtClean="0">
                <a:solidFill>
                  <a:schemeClr val="tx1"/>
                </a:solidFill>
                <a:effectLst/>
                <a:latin typeface="Arial" charset="0"/>
                <a:ea typeface="ＭＳ Ｐゴシック" charset="0"/>
                <a:cs typeface="ＭＳ Ｐゴシック" charset="0"/>
              </a:rPr>
              <a:t>I</a:t>
            </a:r>
            <a:r>
              <a:rPr lang="en-US" b="1" dirty="0">
                <a:solidFill>
                  <a:schemeClr val="tx1"/>
                </a:solidFill>
                <a:effectLst/>
                <a:latin typeface="Arial" charset="0"/>
                <a:ea typeface="ＭＳ Ｐゴシック" charset="0"/>
                <a:cs typeface="ＭＳ Ｐゴシック" charset="0"/>
              </a:rPr>
              <a:t>. Your </a:t>
            </a:r>
            <a:r>
              <a:rPr lang="en-US" b="1" dirty="0">
                <a:solidFill>
                  <a:srgbClr val="0000FF"/>
                </a:solidFill>
                <a:effectLst/>
                <a:latin typeface="Arial" charset="0"/>
                <a:ea typeface="ＭＳ Ｐゴシック" charset="0"/>
                <a:cs typeface="ＭＳ Ｐゴシック" charset="0"/>
              </a:rPr>
              <a:t>uncertain</a:t>
            </a:r>
            <a:r>
              <a:rPr lang="en-US" b="1" dirty="0">
                <a:solidFill>
                  <a:schemeClr val="tx1"/>
                </a:solidFill>
                <a:effectLst/>
                <a:latin typeface="Arial" charset="0"/>
                <a:ea typeface="ＭＳ Ｐゴシック" charset="0"/>
                <a:cs typeface="ＭＳ Ｐゴシック" charset="0"/>
              </a:rPr>
              <a:t> future includes </a:t>
            </a:r>
            <a:r>
              <a:rPr lang="en-US" b="1" dirty="0">
                <a:solidFill>
                  <a:srgbClr val="0000FF"/>
                </a:solidFill>
                <a:effectLst/>
                <a:latin typeface="Arial" charset="0"/>
                <a:ea typeface="ＭＳ Ｐゴシック" charset="0"/>
                <a:cs typeface="ＭＳ Ｐゴシック" charset="0"/>
              </a:rPr>
              <a:t>certain</a:t>
            </a:r>
            <a:r>
              <a:rPr lang="en-US" b="1" dirty="0">
                <a:solidFill>
                  <a:schemeClr val="tx1"/>
                </a:solidFill>
                <a:effectLst/>
                <a:latin typeface="Arial" charset="0"/>
                <a:ea typeface="ＭＳ Ｐゴシック" charset="0"/>
                <a:cs typeface="ＭＳ Ｐゴシック" charset="0"/>
              </a:rPr>
              <a:t> death (9:1-</a:t>
            </a:r>
            <a:r>
              <a:rPr lang="en-US" b="1" dirty="0" smtClean="0">
                <a:solidFill>
                  <a:schemeClr val="tx1"/>
                </a:solidFill>
                <a:effectLst/>
                <a:latin typeface="Arial" charset="0"/>
                <a:ea typeface="ＭＳ Ｐゴシック" charset="0"/>
                <a:cs typeface="ＭＳ Ｐゴシック" charset="0"/>
              </a:rPr>
              <a:t>6)</a:t>
            </a:r>
            <a:r>
              <a:rPr lang="en-US" b="1" dirty="0">
                <a:solidFill>
                  <a:schemeClr val="tx1"/>
                </a:solidFill>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32847982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15530"/>
            <a:ext cx="7275378" cy="5142469"/>
          </a:xfrm>
          <a:prstGeom prst="rect">
            <a:avLst/>
          </a:prstGeom>
        </p:spPr>
      </p:pic>
      <p:sp>
        <p:nvSpPr>
          <p:cNvPr id="900098" name="Rectangle 2"/>
          <p:cNvSpPr>
            <a:spLocks noGrp="1" noChangeArrowheads="1"/>
          </p:cNvSpPr>
          <p:nvPr>
            <p:ph type="ctrTitle"/>
          </p:nvPr>
        </p:nvSpPr>
        <p:spPr>
          <a:xfrm>
            <a:off x="82470" y="49197"/>
            <a:ext cx="8923391" cy="1286938"/>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How do most people deal with our uncertain future?</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618390" y="1715530"/>
            <a:ext cx="4525609" cy="51424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3538" indent="-363538" algn="l">
              <a:buFont typeface="Arial"/>
              <a:buChar char="•"/>
              <a:defRPr/>
            </a:pPr>
            <a:r>
              <a:rPr lang="en-US" sz="4800" b="1" dirty="0" smtClean="0">
                <a:effectLst>
                  <a:glow rad="127000">
                    <a:schemeClr val="tx1"/>
                  </a:glow>
                </a:effectLst>
                <a:latin typeface="Arial" charset="0"/>
                <a:ea typeface="ＭＳ Ｐゴシック" charset="0"/>
                <a:cs typeface="ＭＳ Ｐゴシック" charset="0"/>
              </a:rPr>
              <a:t>Materialism</a:t>
            </a:r>
          </a:p>
          <a:p>
            <a:pPr marL="363538" indent="-363538" algn="l">
              <a:buFont typeface="Arial"/>
              <a:buChar char="•"/>
              <a:defRPr/>
            </a:pPr>
            <a:r>
              <a:rPr lang="en-US" sz="4800" b="1" dirty="0" smtClean="0">
                <a:effectLst>
                  <a:glow rad="127000">
                    <a:schemeClr val="tx1"/>
                  </a:glow>
                </a:effectLst>
                <a:latin typeface="Arial" charset="0"/>
                <a:ea typeface="ＭＳ Ｐゴシック" charset="0"/>
                <a:cs typeface="ＭＳ Ｐゴシック" charset="0"/>
              </a:rPr>
              <a:t>Hedonism</a:t>
            </a:r>
          </a:p>
          <a:p>
            <a:pPr marL="363538" indent="-363538" algn="l">
              <a:buFont typeface="Arial"/>
              <a:buChar char="•"/>
              <a:defRPr/>
            </a:pPr>
            <a:r>
              <a:rPr lang="en-US" sz="4800" b="1" dirty="0" smtClean="0">
                <a:effectLst>
                  <a:glow rad="127000">
                    <a:schemeClr val="tx1"/>
                  </a:glow>
                </a:effectLst>
                <a:latin typeface="Arial" charset="0"/>
                <a:ea typeface="ＭＳ Ｐゴシック" charset="0"/>
                <a:cs typeface="ＭＳ Ｐゴシック" charset="0"/>
              </a:rPr>
              <a:t>Humanism</a:t>
            </a:r>
          </a:p>
          <a:p>
            <a:pPr marL="363538" indent="-363538" algn="l">
              <a:buFont typeface="Arial"/>
              <a:buChar char="•"/>
              <a:defRPr/>
            </a:pPr>
            <a:r>
              <a:rPr lang="en-US" sz="4800" b="1" dirty="0" smtClean="0">
                <a:effectLst>
                  <a:glow rad="127000">
                    <a:schemeClr val="tx1"/>
                  </a:glow>
                </a:effectLst>
                <a:latin typeface="Arial" charset="0"/>
                <a:ea typeface="ＭＳ Ｐゴシック" charset="0"/>
                <a:cs typeface="ＭＳ Ｐゴシック" charset="0"/>
              </a:rPr>
              <a:t>Fatalism</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2697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57812"/>
            <a:ext cx="9144000" cy="1382713"/>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II</a:t>
            </a:r>
            <a:r>
              <a:rPr lang="en-US" sz="4800" b="1" dirty="0">
                <a:effectLst>
                  <a:glow rad="127000">
                    <a:schemeClr val="tx1"/>
                  </a:glow>
                </a:effectLst>
                <a:latin typeface="Arial" charset="0"/>
                <a:ea typeface="ＭＳ Ｐゴシック" charset="0"/>
                <a:cs typeface="ＭＳ Ｐゴシック" charset="0"/>
              </a:rPr>
              <a:t>. Since </a:t>
            </a:r>
            <a:r>
              <a:rPr lang="en-US" sz="4800" b="1" dirty="0" smtClean="0">
                <a:effectLst>
                  <a:glow rad="127000">
                    <a:schemeClr val="tx1"/>
                  </a:glow>
                </a:effectLst>
                <a:latin typeface="Arial" charset="0"/>
                <a:ea typeface="ＭＳ Ｐゴシック" charset="0"/>
                <a:cs typeface="ＭＳ Ｐゴシック" charset="0"/>
              </a:rPr>
              <a:t>you</a:t>
            </a:r>
            <a:r>
              <a:rPr lang="fr-FR" sz="4800" b="1" dirty="0" smtClean="0">
                <a:effectLst>
                  <a:glow rad="127000">
                    <a:schemeClr val="tx1"/>
                  </a:glow>
                </a:effectLst>
                <a:latin typeface="Arial" charset="0"/>
                <a:ea typeface="ＭＳ Ｐゴシック" charset="0"/>
                <a:cs typeface="ＭＳ Ｐゴシック" charset="0"/>
              </a:rPr>
              <a:t>'</a:t>
            </a:r>
            <a:r>
              <a:rPr lang="en-US" sz="4800" b="1" dirty="0" err="1" smtClean="0">
                <a:effectLst>
                  <a:glow rad="127000">
                    <a:schemeClr val="tx1"/>
                  </a:glow>
                </a:effectLst>
                <a:latin typeface="Arial" charset="0"/>
                <a:ea typeface="ＭＳ Ｐゴシック" charset="0"/>
                <a:cs typeface="ＭＳ Ｐゴシック" charset="0"/>
              </a:rPr>
              <a:t>ll</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die, </a:t>
            </a:r>
            <a:r>
              <a:rPr lang="en-US" sz="4800" b="1" dirty="0">
                <a:solidFill>
                  <a:srgbClr val="FFFF00"/>
                </a:solidFill>
                <a:effectLst>
                  <a:glow rad="127000">
                    <a:schemeClr val="tx1"/>
                  </a:glow>
                </a:effectLst>
                <a:latin typeface="Arial" charset="0"/>
                <a:ea typeface="ＭＳ Ｐゴシック" charset="0"/>
                <a:cs typeface="ＭＳ Ｐゴシック" charset="0"/>
              </a:rPr>
              <a:t>enjoy</a:t>
            </a:r>
            <a:r>
              <a:rPr lang="en-US" sz="4800" b="1" dirty="0">
                <a:effectLst>
                  <a:glow rad="127000">
                    <a:schemeClr val="tx1"/>
                  </a:glow>
                </a:effectLst>
                <a:latin typeface="Arial" charset="0"/>
                <a:ea typeface="ＭＳ Ｐゴシック" charset="0"/>
                <a:cs typeface="ＭＳ Ｐゴシック" charset="0"/>
              </a:rPr>
              <a:t> life and work </a:t>
            </a:r>
            <a:r>
              <a:rPr lang="en-US" sz="4800" b="1" dirty="0">
                <a:solidFill>
                  <a:srgbClr val="FFFF00"/>
                </a:solidFill>
                <a:effectLst>
                  <a:glow rad="127000">
                    <a:schemeClr val="tx1"/>
                  </a:glow>
                </a:effectLst>
                <a:latin typeface="Arial" charset="0"/>
                <a:ea typeface="ＭＳ Ｐゴシック" charset="0"/>
                <a:cs typeface="ＭＳ Ｐゴシック" charset="0"/>
              </a:rPr>
              <a:t>hard</a:t>
            </a:r>
            <a:r>
              <a:rPr lang="en-US" sz="4800" b="1" dirty="0">
                <a:effectLst>
                  <a:glow rad="127000">
                    <a:schemeClr val="tx1"/>
                  </a:glow>
                </a:effectLst>
                <a:latin typeface="Arial" charset="0"/>
                <a:ea typeface="ＭＳ Ｐゴシック" charset="0"/>
                <a:cs typeface="ＭＳ Ｐゴシック" charset="0"/>
              </a:rPr>
              <a:t> now (9:7-10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
            <a:ext cx="9144000" cy="5357813"/>
          </a:xfrm>
          <a:prstGeom prst="rect">
            <a:avLst/>
          </a:prstGeom>
        </p:spPr>
      </p:pic>
    </p:spTree>
    <p:extLst>
      <p:ext uri="{BB962C8B-B14F-4D97-AF65-F5344CB8AC3E}">
        <p14:creationId xmlns:p14="http://schemas.microsoft.com/office/powerpoint/2010/main" val="33695843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descr="ATT00014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448261"/>
            <a:ext cx="5838964" cy="7763898"/>
          </a:xfrm>
          <a:prstGeom prst="rect">
            <a:avLst/>
          </a:prstGeom>
        </p:spPr>
      </p:pic>
      <p:sp>
        <p:nvSpPr>
          <p:cNvPr id="900098" name="Rectangle 2"/>
          <p:cNvSpPr>
            <a:spLocks noGrp="1" noChangeArrowheads="1"/>
          </p:cNvSpPr>
          <p:nvPr>
            <p:ph type="ctrTitle"/>
          </p:nvPr>
        </p:nvSpPr>
        <p:spPr>
          <a:xfrm>
            <a:off x="5838965" y="116632"/>
            <a:ext cx="3305034" cy="6350843"/>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Enjoy life as God enables (9:7-</a:t>
            </a:r>
            <a:r>
              <a:rPr lang="en-US" sz="4800" b="1" dirty="0" smtClean="0">
                <a:effectLst>
                  <a:glow rad="127000">
                    <a:schemeClr val="tx1"/>
                  </a:glow>
                </a:effectLst>
                <a:latin typeface="Arial" charset="0"/>
                <a:ea typeface="ＭＳ Ｐゴシック" charset="0"/>
                <a:cs typeface="ＭＳ Ｐゴシック" charset="0"/>
              </a:rPr>
              <a:t>9).</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450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4555067" cy="68326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91466" y="116632"/>
            <a:ext cx="5452533" cy="6350843"/>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go ahead. Eat your food with joy, and drink your wine with a happy heart, for God approves of this</a:t>
            </a:r>
            <a:r>
              <a:rPr lang="en-US" sz="3600" b="1" dirty="0" smtClean="0">
                <a:effectLst>
                  <a:glow rad="127000">
                    <a:schemeClr val="tx1"/>
                  </a:glow>
                </a:effectLst>
                <a:latin typeface="Arial" charset="0"/>
                <a:ea typeface="ＭＳ Ｐゴシック" charset="0"/>
                <a:cs typeface="ＭＳ Ｐゴシック" charset="0"/>
              </a:rPr>
              <a:t>!" (9:7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99747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438" y="29925"/>
            <a:ext cx="8535094" cy="68280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438" y="6059697"/>
            <a:ext cx="6655139" cy="798303"/>
          </a:xfrm>
          <a:effectLst>
            <a:outerShdw blurRad="63500" dist="35921" dir="2700000" algn="ctr" rotWithShape="0">
              <a:schemeClr val="tx2">
                <a:alpha val="74998"/>
              </a:schemeClr>
            </a:outerShdw>
          </a:effectLst>
          <a:extLst/>
        </p:spPr>
        <p:txBody>
          <a:bodyPr anchor="t"/>
          <a:lstStyle/>
          <a:p>
            <a:pPr algn="l">
              <a:defRPr/>
            </a:pPr>
            <a:r>
              <a:rPr lang="en-US" sz="3600" b="1" dirty="0" smtClean="0">
                <a:effectLst>
                  <a:glow rad="127000">
                    <a:schemeClr val="tx1"/>
                  </a:glow>
                </a:effectLst>
                <a:latin typeface="Arial" charset="0"/>
                <a:ea typeface="ＭＳ Ｐゴシック" charset="0"/>
                <a:cs typeface="ＭＳ Ｐゴシック" charset="0"/>
              </a:rPr>
              <a:t>Babies Enjoy Life!</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19838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5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6000" b="1" dirty="0" smtClean="0">
                <a:effectLst>
                  <a:glow rad="127000">
                    <a:schemeClr val="tx1"/>
                  </a:glow>
                </a:effectLst>
                <a:latin typeface="Arial" charset="0"/>
                <a:ea typeface="ＭＳ Ｐゴシック" charset="0"/>
                <a:cs typeface="ＭＳ Ｐゴシック" charset="0"/>
              </a:rPr>
              <a:t>Pepper Pierson</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96560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4" y="2013293"/>
            <a:ext cx="9144000" cy="5575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6980" y="0"/>
            <a:ext cx="3722837" cy="4574899"/>
          </a:xfrm>
          <a:effectLst>
            <a:outerShdw blurRad="63500" dist="35921" dir="2700000" algn="ctr" rotWithShape="0">
              <a:schemeClr val="tx2">
                <a:alpha val="74998"/>
              </a:schemeClr>
            </a:outerShdw>
          </a:effectLst>
          <a:extLst/>
        </p:spPr>
        <p:txBody>
          <a:bodyPr anchor="t"/>
          <a:lstStyle/>
          <a:p>
            <a:pPr algn="l">
              <a:defRPr/>
            </a:pPr>
            <a:r>
              <a:rPr lang="en-US" sz="3600" b="1" dirty="0" smtClean="0">
                <a:effectLst>
                  <a:glow rad="127000">
                    <a:schemeClr val="tx1"/>
                  </a:glow>
                </a:effectLst>
                <a:latin typeface="Arial" charset="0"/>
                <a:ea typeface="ＭＳ Ｐゴシック" charset="0"/>
                <a:cs typeface="ＭＳ Ｐゴシック" charset="0"/>
              </a:rPr>
              <a:t>"Even </a:t>
            </a:r>
            <a:r>
              <a:rPr lang="en-US" sz="3600" b="1" dirty="0">
                <a:effectLst>
                  <a:glow rad="127000">
                    <a:schemeClr val="tx1"/>
                  </a:glow>
                </a:effectLst>
                <a:latin typeface="Arial" charset="0"/>
                <a:ea typeface="ＭＳ Ｐゴシック" charset="0"/>
                <a:cs typeface="ＭＳ Ｐゴシック" charset="0"/>
              </a:rPr>
              <a:t>so, I have noticed one thing, at least, that is good. It is good for people to eat, drink, and enjoy their work under </a:t>
            </a:r>
            <a:r>
              <a:rPr lang="en-US" sz="3600" b="1" dirty="0" smtClean="0">
                <a:effectLst>
                  <a:glow rad="127000">
                    <a:schemeClr val="tx1"/>
                  </a:glow>
                </a:effectLst>
                <a:latin typeface="Arial" charset="0"/>
                <a:ea typeface="ＭＳ Ｐゴシック" charset="0"/>
                <a:cs typeface="ＭＳ Ｐゴシック" charset="0"/>
              </a:rPr>
              <a:t>the sun</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871001" y="0"/>
            <a:ext cx="4279703" cy="4301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during the short life God has given them, and to accept their lot in life" (5:18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1281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67" y="-1512"/>
            <a:ext cx="9159873" cy="611556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583381"/>
            <a:ext cx="9145106" cy="3396384"/>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"And </a:t>
            </a:r>
            <a:r>
              <a:rPr lang="en-US" sz="4000" b="1" dirty="0">
                <a:effectLst>
                  <a:glow rad="127000">
                    <a:schemeClr val="tx1"/>
                  </a:glow>
                </a:effectLst>
                <a:latin typeface="Arial" charset="0"/>
                <a:ea typeface="ＭＳ Ｐゴシック" charset="0"/>
                <a:cs typeface="ＭＳ Ｐゴシック" charset="0"/>
              </a:rPr>
              <a:t>it is a good thing to receive wealth from God and the good health to enjoy it. To enjoy your work and accept your lot in life—this is indeed a gift from </a:t>
            </a:r>
            <a:r>
              <a:rPr lang="en-US" sz="4000" b="1" dirty="0" smtClean="0">
                <a:effectLst>
                  <a:glow rad="127000">
                    <a:schemeClr val="tx1"/>
                  </a:glow>
                </a:effectLst>
                <a:latin typeface="Arial" charset="0"/>
                <a:ea typeface="ＭＳ Ｐゴシック" charset="0"/>
                <a:cs typeface="ＭＳ Ｐゴシック" charset="0"/>
              </a:rPr>
              <a:t>God" (5:19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608078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80" y="2976707"/>
            <a:ext cx="5812664" cy="3868064"/>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9558" y="-101742"/>
            <a:ext cx="4712546" cy="6959742"/>
          </a:xfrm>
          <a:prstGeom prst="rect">
            <a:avLst/>
          </a:prstGeom>
        </p:spPr>
      </p:pic>
      <p:sp>
        <p:nvSpPr>
          <p:cNvPr id="900098" name="Rectangle 2"/>
          <p:cNvSpPr>
            <a:spLocks noGrp="1" noChangeArrowheads="1"/>
          </p:cNvSpPr>
          <p:nvPr>
            <p:ph type="ctrTitle"/>
          </p:nvPr>
        </p:nvSpPr>
        <p:spPr>
          <a:xfrm>
            <a:off x="107504" y="116632"/>
            <a:ext cx="5368975" cy="262193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”Wear fine </a:t>
            </a:r>
            <a:r>
              <a:rPr lang="en-US" sz="3600" b="1" dirty="0">
                <a:effectLst>
                  <a:glow rad="127000">
                    <a:schemeClr val="tx1"/>
                  </a:glow>
                </a:effectLst>
                <a:latin typeface="Arial" charset="0"/>
                <a:ea typeface="ＭＳ Ｐゴシック" charset="0"/>
                <a:cs typeface="ＭＳ Ｐゴシック" charset="0"/>
              </a:rPr>
              <a:t>clothes, with a splash of cologne!"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(9:8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5945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15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900" y="-1"/>
            <a:ext cx="9659900" cy="72449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66267" y="116632"/>
            <a:ext cx="3877733" cy="6741368"/>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"Enjoy life with your wife, whom you love, all the days of this meaningless life that God has given you under the </a:t>
            </a:r>
            <a:r>
              <a:rPr lang="en-US" sz="3600" b="1" dirty="0" smtClean="0">
                <a:effectLst>
                  <a:glow rad="127000">
                    <a:schemeClr val="tx1"/>
                  </a:glow>
                </a:effectLst>
                <a:latin typeface="Arial" charset="0"/>
                <a:ea typeface="ＭＳ Ｐゴシック" charset="0"/>
                <a:cs typeface="ＭＳ Ｐゴシック" charset="0"/>
              </a:rPr>
              <a:t>sun</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all your meaningless </a:t>
            </a:r>
            <a:r>
              <a:rPr lang="en-US" sz="3600" b="1" dirty="0" smtClean="0">
                <a:effectLst>
                  <a:glow rad="127000">
                    <a:schemeClr val="tx1"/>
                  </a:glow>
                </a:effectLst>
                <a:latin typeface="Arial" charset="0"/>
                <a:ea typeface="ＭＳ Ｐゴシック" charset="0"/>
                <a:cs typeface="ＭＳ Ｐゴシック" charset="0"/>
              </a:rPr>
              <a:t>days"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(9:9a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59583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102023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707010" y="116632"/>
            <a:ext cx="3436989"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wife God gives you is your reward for all your earthly toil" </a:t>
            </a:r>
            <a:r>
              <a:rPr lang="en-US" sz="3600" b="1" dirty="0" smtClean="0">
                <a:effectLst>
                  <a:glow rad="127000">
                    <a:schemeClr val="tx1"/>
                  </a:glow>
                </a:effectLst>
                <a:latin typeface="Arial" charset="0"/>
                <a:ea typeface="ＭＳ Ｐゴシック" charset="0"/>
                <a:cs typeface="ＭＳ Ｐゴシック" charset="0"/>
              </a:rPr>
              <a:t>(9:9b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59255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56192"/>
            <a:ext cx="9129888" cy="610180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a:t>
            </a:r>
            <a:r>
              <a:rPr lang="en-US" sz="5400" b="1" dirty="0" smtClean="0">
                <a:effectLst>
                  <a:glow rad="127000">
                    <a:schemeClr val="tx1"/>
                  </a:glow>
                </a:effectLst>
                <a:latin typeface="Arial" charset="0"/>
                <a:ea typeface="ＭＳ Ｐゴシック" charset="0"/>
                <a:cs typeface="ＭＳ Ｐゴシック" charset="0"/>
              </a:rPr>
              <a:t>should we respond to an </a:t>
            </a:r>
            <a:r>
              <a:rPr lang="en-US" sz="5400" b="1" dirty="0">
                <a:solidFill>
                  <a:srgbClr val="FFFF00"/>
                </a:solidFill>
                <a:effectLst>
                  <a:glow rad="127000">
                    <a:schemeClr val="tx1"/>
                  </a:glow>
                </a:effectLst>
                <a:latin typeface="Arial" charset="0"/>
                <a:ea typeface="ＭＳ Ｐゴシック" charset="0"/>
                <a:cs typeface="ＭＳ Ｐゴシック" charset="0"/>
              </a:rPr>
              <a:t>uncertain</a:t>
            </a:r>
            <a:r>
              <a:rPr lang="en-US" sz="5400" b="1" dirty="0">
                <a:effectLst>
                  <a:glow rad="127000">
                    <a:schemeClr val="tx1"/>
                  </a:glow>
                </a:effectLst>
                <a:latin typeface="Arial" charset="0"/>
                <a:ea typeface="ＭＳ Ｐゴシック" charset="0"/>
                <a:cs typeface="ＭＳ Ｐゴシック" charset="0"/>
              </a:rPr>
              <a:t> future?</a:t>
            </a:r>
          </a:p>
        </p:txBody>
      </p:sp>
      <p:sp>
        <p:nvSpPr>
          <p:cNvPr id="4" name="Rectangle 2"/>
          <p:cNvSpPr txBox="1">
            <a:spLocks noChangeArrowheads="1"/>
          </p:cNvSpPr>
          <p:nvPr/>
        </p:nvSpPr>
        <p:spPr bwMode="auto">
          <a:xfrm>
            <a:off x="197931" y="39682"/>
            <a:ext cx="7455402" cy="14119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5400" b="1" i="1" dirty="0" smtClean="0">
                <a:effectLst>
                  <a:glow rad="127000">
                    <a:schemeClr val="tx1"/>
                  </a:glow>
                </a:effectLst>
                <a:latin typeface="Arial" charset="0"/>
                <a:ea typeface="ＭＳ Ｐゴシック" charset="0"/>
                <a:cs typeface="ＭＳ Ｐゴシック" charset="0"/>
              </a:rPr>
              <a:t>Ecclesiastes 9:1-10</a:t>
            </a:r>
            <a:endParaRPr lang="en-US" sz="5400" b="1" i="1" dirty="0">
              <a:effectLst>
                <a:glow rad="127000">
                  <a:schemeClr val="tx1"/>
                </a:glow>
              </a:effectLst>
              <a:latin typeface="Arial" charset="0"/>
              <a:ea typeface="ＭＳ Ｐゴシック" charset="0"/>
              <a:cs typeface="ＭＳ Ｐゴシック" charset="0"/>
            </a:endParaRPr>
          </a:p>
        </p:txBody>
      </p:sp>
      <p:sp>
        <p:nvSpPr>
          <p:cNvPr id="2" name="Cloud Callout 1"/>
          <p:cNvSpPr/>
          <p:nvPr/>
        </p:nvSpPr>
        <p:spPr bwMode="auto">
          <a:xfrm>
            <a:off x="0" y="1283860"/>
            <a:ext cx="3925632" cy="3272796"/>
          </a:xfrm>
          <a:prstGeom prst="cloudCallout">
            <a:avLst>
              <a:gd name="adj1" fmla="val 50175"/>
              <a:gd name="adj2" fmla="val 59980"/>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6" name="Rectangle 2"/>
          <p:cNvSpPr txBox="1">
            <a:spLocks noChangeArrowheads="1"/>
          </p:cNvSpPr>
          <p:nvPr/>
        </p:nvSpPr>
        <p:spPr bwMode="auto">
          <a:xfrm>
            <a:off x="197931" y="1636956"/>
            <a:ext cx="3727701" cy="25336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smtClean="0">
                <a:effectLst>
                  <a:glow rad="127000">
                    <a:schemeClr val="tx1"/>
                  </a:glow>
                </a:effectLst>
                <a:latin typeface="Arial" charset="0"/>
                <a:ea typeface="ＭＳ Ｐゴシック" charset="0"/>
                <a:cs typeface="ＭＳ Ｐゴシック" charset="0"/>
              </a:rPr>
              <a:t>Our Reality</a:t>
            </a:r>
            <a:br>
              <a:rPr lang="en-US" sz="5400" b="1" i="1" dirty="0" smtClean="0">
                <a:effectLst>
                  <a:glow rad="127000">
                    <a:schemeClr val="tx1"/>
                  </a:glow>
                </a:effectLst>
                <a:latin typeface="Arial" charset="0"/>
                <a:ea typeface="ＭＳ Ｐゴシック" charset="0"/>
                <a:cs typeface="ＭＳ Ｐゴシック" charset="0"/>
              </a:rPr>
            </a:br>
            <a:r>
              <a:rPr lang="en-US" sz="5400" b="1" i="1" dirty="0" smtClean="0">
                <a:effectLst>
                  <a:glow rad="127000">
                    <a:schemeClr val="tx1"/>
                  </a:glow>
                </a:effectLst>
                <a:latin typeface="Arial" charset="0"/>
                <a:ea typeface="ＭＳ Ｐゴシック" charset="0"/>
                <a:cs typeface="ＭＳ Ｐゴシック" charset="0"/>
              </a:rPr>
              <a:t>(1-6)</a:t>
            </a:r>
            <a:endParaRPr lang="en-US" sz="5400" b="1" i="1" dirty="0">
              <a:effectLst>
                <a:glow rad="127000">
                  <a:schemeClr val="tx1"/>
                </a:glow>
              </a:effectLst>
              <a:latin typeface="Arial" charset="0"/>
              <a:ea typeface="ＭＳ Ｐゴシック" charset="0"/>
              <a:cs typeface="ＭＳ Ｐゴシック" charset="0"/>
            </a:endParaRPr>
          </a:p>
        </p:txBody>
      </p:sp>
      <p:sp>
        <p:nvSpPr>
          <p:cNvPr id="7" name="Cloud Callout 6"/>
          <p:cNvSpPr/>
          <p:nvPr/>
        </p:nvSpPr>
        <p:spPr bwMode="auto">
          <a:xfrm>
            <a:off x="4432729" y="1283860"/>
            <a:ext cx="3925632" cy="3272796"/>
          </a:xfrm>
          <a:prstGeom prst="cloudCallout">
            <a:avLst>
              <a:gd name="adj1" fmla="val -42295"/>
              <a:gd name="adj2" fmla="val 64373"/>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8" name="Rectangle 2"/>
          <p:cNvSpPr txBox="1">
            <a:spLocks noChangeArrowheads="1"/>
          </p:cNvSpPr>
          <p:nvPr/>
        </p:nvSpPr>
        <p:spPr bwMode="auto">
          <a:xfrm>
            <a:off x="4630660" y="1636956"/>
            <a:ext cx="3727701" cy="25336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smtClean="0">
                <a:effectLst>
                  <a:glow rad="127000">
                    <a:schemeClr val="tx1"/>
                  </a:glow>
                </a:effectLst>
                <a:latin typeface="Arial" charset="0"/>
                <a:ea typeface="ＭＳ Ｐゴシック" charset="0"/>
                <a:cs typeface="ＭＳ Ｐゴシック" charset="0"/>
              </a:rPr>
              <a:t>Our Response</a:t>
            </a:r>
            <a:br>
              <a:rPr lang="en-US" sz="5400" b="1" i="1" dirty="0" smtClean="0">
                <a:effectLst>
                  <a:glow rad="127000">
                    <a:schemeClr val="tx1"/>
                  </a:glow>
                </a:effectLst>
                <a:latin typeface="Arial" charset="0"/>
                <a:ea typeface="ＭＳ Ｐゴシック" charset="0"/>
                <a:cs typeface="ＭＳ Ｐゴシック" charset="0"/>
              </a:rPr>
            </a:br>
            <a:r>
              <a:rPr lang="en-US" sz="5400" b="1" i="1" dirty="0" smtClean="0">
                <a:effectLst>
                  <a:glow rad="127000">
                    <a:schemeClr val="tx1"/>
                  </a:glow>
                </a:effectLst>
                <a:latin typeface="Arial" charset="0"/>
                <a:ea typeface="ＭＳ Ｐゴシック" charset="0"/>
                <a:cs typeface="ＭＳ Ｐゴシック" charset="0"/>
              </a:rPr>
              <a:t>(7-10)</a:t>
            </a:r>
            <a:endParaRPr lang="en-US" sz="54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22020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6" grpId="1"/>
      <p:bldP spid="7"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Work hard while you can (9:10)</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4780230"/>
          </a:xfrm>
          <a:prstGeom prst="rect">
            <a:avLst/>
          </a:prstGeom>
        </p:spPr>
      </p:pic>
    </p:spTree>
    <p:extLst>
      <p:ext uri="{BB962C8B-B14F-4D97-AF65-F5344CB8AC3E}">
        <p14:creationId xmlns:p14="http://schemas.microsoft.com/office/powerpoint/2010/main" val="35556739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34157"/>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"Whatever you do, do well. For when you go to the </a:t>
            </a:r>
            <a:r>
              <a:rPr lang="en-US" sz="3600" b="1" dirty="0" smtClean="0">
                <a:effectLst>
                  <a:glow rad="127000">
                    <a:schemeClr val="tx1"/>
                  </a:glow>
                </a:effectLst>
                <a:latin typeface="Arial" charset="0"/>
                <a:ea typeface="ＭＳ Ｐゴシック" charset="0"/>
                <a:cs typeface="ＭＳ Ｐゴシック" charset="0"/>
              </a:rPr>
              <a:t>grave [Sheol], </a:t>
            </a:r>
            <a:r>
              <a:rPr lang="en-US" sz="3600" b="1" dirty="0">
                <a:effectLst>
                  <a:glow rad="127000">
                    <a:schemeClr val="tx1"/>
                  </a:glow>
                </a:effectLst>
                <a:latin typeface="Arial" charset="0"/>
                <a:ea typeface="ＭＳ Ｐゴシック" charset="0"/>
                <a:cs typeface="ＭＳ Ｐゴシック" charset="0"/>
              </a:rPr>
              <a:t>there will be no work or planning or knowledge or wisdom" </a:t>
            </a:r>
            <a:r>
              <a:rPr lang="en-US" sz="3600" b="1" dirty="0" smtClean="0">
                <a:effectLst>
                  <a:glow rad="127000">
                    <a:schemeClr val="tx1"/>
                  </a:glow>
                </a:effectLst>
                <a:latin typeface="Arial" charset="0"/>
                <a:ea typeface="ＭＳ Ｐゴシック" charset="0"/>
                <a:cs typeface="ＭＳ Ｐゴシック" charset="0"/>
              </a:rPr>
              <a:t>(9:10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40379" y="2348878"/>
            <a:ext cx="8626144" cy="4509121"/>
          </a:xfrm>
          <a:prstGeom prst="rect">
            <a:avLst/>
          </a:prstGeom>
        </p:spPr>
      </p:pic>
    </p:spTree>
    <p:extLst>
      <p:ext uri="{BB962C8B-B14F-4D97-AF65-F5344CB8AC3E}">
        <p14:creationId xmlns:p14="http://schemas.microsoft.com/office/powerpoint/2010/main" val="3990456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Study hard too!</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68400"/>
            <a:ext cx="9144000" cy="4510743"/>
          </a:xfrm>
          <a:prstGeom prst="rect">
            <a:avLst/>
          </a:prstGeom>
        </p:spPr>
      </p:pic>
    </p:spTree>
    <p:extLst>
      <p:ext uri="{BB962C8B-B14F-4D97-AF65-F5344CB8AC3E}">
        <p14:creationId xmlns:p14="http://schemas.microsoft.com/office/powerpoint/2010/main" val="154000848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13945"/>
          </a:xfrm>
          <a:effectLst>
            <a:outerShdw blurRad="63500" dist="35921" dir="2700000" algn="ctr" rotWithShape="0">
              <a:schemeClr val="tx2">
                <a:alpha val="74998"/>
              </a:schemeClr>
            </a:outerShdw>
          </a:effectLst>
          <a:extLst/>
        </p:spPr>
        <p:txBody>
          <a:bodyPr anchor="ctr"/>
          <a:lstStyle/>
          <a:p>
            <a:pPr>
              <a:defRPr/>
            </a:pPr>
            <a:r>
              <a:rPr lang="en-US" sz="4000" b="1" dirty="0" smtClean="0">
                <a:effectLst>
                  <a:glow rad="127000">
                    <a:schemeClr val="tx1"/>
                  </a:glow>
                </a:effectLst>
                <a:latin typeface="Arial" charset="0"/>
                <a:ea typeface="ＭＳ Ｐゴシック" charset="0"/>
                <a:cs typeface="ＭＳ Ｐゴシック" charset="0"/>
              </a:rPr>
              <a:t>Main Idea of Ecclesiastes 9:1-10</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13945"/>
            <a:ext cx="9144000" cy="5644055"/>
          </a:xfrm>
          <a:prstGeom prst="rect">
            <a:avLst/>
          </a:prstGeom>
        </p:spPr>
      </p:pic>
      <p:sp>
        <p:nvSpPr>
          <p:cNvPr id="5" name="Rectangle 2"/>
          <p:cNvSpPr txBox="1">
            <a:spLocks noChangeArrowheads="1"/>
          </p:cNvSpPr>
          <p:nvPr/>
        </p:nvSpPr>
        <p:spPr bwMode="auto">
          <a:xfrm>
            <a:off x="4502930" y="2348879"/>
            <a:ext cx="4641070" cy="41185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Since you 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know </a:t>
            </a:r>
            <a:r>
              <a:rPr lang="en-US" b="1" dirty="0" smtClean="0">
                <a:solidFill>
                  <a:srgbClr val="FFFF00"/>
                </a:solidFill>
                <a:effectLst>
                  <a:glow rad="127000">
                    <a:schemeClr val="tx1"/>
                  </a:glow>
                </a:effectLst>
                <a:latin typeface="Arial" charset="0"/>
                <a:ea typeface="ＭＳ Ｐゴシック" charset="0"/>
                <a:cs typeface="ＭＳ Ｐゴシック" charset="0"/>
              </a:rPr>
              <a:t>the future</a:t>
            </a:r>
            <a:r>
              <a:rPr lang="en-US" b="1" dirty="0" smtClean="0">
                <a:effectLst>
                  <a:glow rad="127000">
                    <a:schemeClr val="tx1"/>
                  </a:glow>
                </a:effectLst>
                <a:latin typeface="Arial" charset="0"/>
                <a:ea typeface="ＭＳ Ｐゴシック" charset="0"/>
                <a:cs typeface="ＭＳ Ｐゴシック" charset="0"/>
              </a:rPr>
              <a:t>, work hard and enjoy life!</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8490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1021557"/>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God Holds the Future</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84594"/>
            <a:ext cx="9144000" cy="2846070"/>
          </a:xfrm>
          <a:prstGeom prst="rect">
            <a:avLst/>
          </a:prstGeom>
        </p:spPr>
      </p:pic>
    </p:spTree>
    <p:extLst>
      <p:ext uri="{BB962C8B-B14F-4D97-AF65-F5344CB8AC3E}">
        <p14:creationId xmlns:p14="http://schemas.microsoft.com/office/powerpoint/2010/main" val="20815765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0" y="1706877"/>
            <a:ext cx="9124846" cy="5151123"/>
          </a:xfrm>
          <a:prstGeom prst="rect">
            <a:avLst/>
          </a:prstGeom>
        </p:spPr>
      </p:pic>
      <p:sp>
        <p:nvSpPr>
          <p:cNvPr id="900098" name="Rectangle 2"/>
          <p:cNvSpPr>
            <a:spLocks noGrp="1" noChangeArrowheads="1"/>
          </p:cNvSpPr>
          <p:nvPr>
            <p:ph type="ctrTitle"/>
          </p:nvPr>
        </p:nvSpPr>
        <p:spPr>
          <a:xfrm>
            <a:off x="0" y="188325"/>
            <a:ext cx="9144000" cy="1640475"/>
          </a:xfrm>
          <a:effectLst/>
          <a:extLst/>
        </p:spPr>
        <p:txBody>
          <a:bodyPr/>
          <a:lstStyle/>
          <a:p>
            <a:pPr marL="627063" indent="-627063" algn="l">
              <a:defRPr/>
            </a:pPr>
            <a:r>
              <a:rPr lang="en-US" b="1" dirty="0" smtClean="0">
                <a:solidFill>
                  <a:schemeClr val="tx1"/>
                </a:solidFill>
                <a:effectLst/>
                <a:latin typeface="Arial" charset="0"/>
                <a:ea typeface="ＭＳ Ｐゴシック" charset="0"/>
                <a:cs typeface="ＭＳ Ｐゴシック" charset="0"/>
              </a:rPr>
              <a:t>I</a:t>
            </a:r>
            <a:r>
              <a:rPr lang="en-US" b="1" dirty="0">
                <a:solidFill>
                  <a:schemeClr val="tx1"/>
                </a:solidFill>
                <a:effectLst/>
                <a:latin typeface="Arial" charset="0"/>
                <a:ea typeface="ＭＳ Ｐゴシック" charset="0"/>
                <a:cs typeface="ＭＳ Ｐゴシック" charset="0"/>
              </a:rPr>
              <a:t>. Your </a:t>
            </a:r>
            <a:r>
              <a:rPr lang="en-US" b="1" dirty="0">
                <a:solidFill>
                  <a:srgbClr val="0000FF"/>
                </a:solidFill>
                <a:effectLst/>
                <a:latin typeface="Arial" charset="0"/>
                <a:ea typeface="ＭＳ Ｐゴシック" charset="0"/>
                <a:cs typeface="ＭＳ Ｐゴシック" charset="0"/>
              </a:rPr>
              <a:t>uncertain</a:t>
            </a:r>
            <a:r>
              <a:rPr lang="en-US" b="1" dirty="0">
                <a:solidFill>
                  <a:schemeClr val="tx1"/>
                </a:solidFill>
                <a:effectLst/>
                <a:latin typeface="Arial" charset="0"/>
                <a:ea typeface="ＭＳ Ｐゴシック" charset="0"/>
                <a:cs typeface="ＭＳ Ｐゴシック" charset="0"/>
              </a:rPr>
              <a:t> future includes </a:t>
            </a:r>
            <a:r>
              <a:rPr lang="en-US" b="1" dirty="0">
                <a:solidFill>
                  <a:srgbClr val="0000FF"/>
                </a:solidFill>
                <a:effectLst/>
                <a:latin typeface="Arial" charset="0"/>
                <a:ea typeface="ＭＳ Ｐゴシック" charset="0"/>
                <a:cs typeface="ＭＳ Ｐゴシック" charset="0"/>
              </a:rPr>
              <a:t>certain</a:t>
            </a:r>
            <a:r>
              <a:rPr lang="en-US" b="1" dirty="0">
                <a:solidFill>
                  <a:schemeClr val="tx1"/>
                </a:solidFill>
                <a:effectLst/>
                <a:latin typeface="Arial" charset="0"/>
                <a:ea typeface="ＭＳ Ｐゴシック" charset="0"/>
                <a:cs typeface="ＭＳ Ｐゴシック" charset="0"/>
              </a:rPr>
              <a:t> death (9:1-</a:t>
            </a:r>
            <a:r>
              <a:rPr lang="en-US" b="1" dirty="0" smtClean="0">
                <a:solidFill>
                  <a:schemeClr val="tx1"/>
                </a:solidFill>
                <a:effectLst/>
                <a:latin typeface="Arial" charset="0"/>
                <a:ea typeface="ＭＳ Ｐゴシック" charset="0"/>
                <a:cs typeface="ＭＳ Ｐゴシック" charset="0"/>
              </a:rPr>
              <a:t>6)</a:t>
            </a:r>
            <a:r>
              <a:rPr lang="en-US" b="1" dirty="0">
                <a:solidFill>
                  <a:schemeClr val="tx1"/>
                </a:solidFill>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40517501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57812"/>
            <a:ext cx="9144000" cy="1382713"/>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II</a:t>
            </a:r>
            <a:r>
              <a:rPr lang="en-US" sz="4800" b="1" dirty="0">
                <a:effectLst>
                  <a:glow rad="127000">
                    <a:schemeClr val="tx1"/>
                  </a:glow>
                </a:effectLst>
                <a:latin typeface="Arial" charset="0"/>
                <a:ea typeface="ＭＳ Ｐゴシック" charset="0"/>
                <a:cs typeface="ＭＳ Ｐゴシック" charset="0"/>
              </a:rPr>
              <a:t>. Since </a:t>
            </a:r>
            <a:r>
              <a:rPr lang="en-US" sz="4800" b="1" dirty="0" smtClean="0">
                <a:effectLst>
                  <a:glow rad="127000">
                    <a:schemeClr val="tx1"/>
                  </a:glow>
                </a:effectLst>
                <a:latin typeface="Arial" charset="0"/>
                <a:ea typeface="ＭＳ Ｐゴシック" charset="0"/>
                <a:cs typeface="ＭＳ Ｐゴシック" charset="0"/>
              </a:rPr>
              <a:t>you</a:t>
            </a:r>
            <a:r>
              <a:rPr lang="fr-FR" sz="4800" b="1" dirty="0" smtClean="0">
                <a:effectLst>
                  <a:glow rad="127000">
                    <a:schemeClr val="tx1"/>
                  </a:glow>
                </a:effectLst>
                <a:latin typeface="Arial" charset="0"/>
                <a:ea typeface="ＭＳ Ｐゴシック" charset="0"/>
                <a:cs typeface="ＭＳ Ｐゴシック" charset="0"/>
              </a:rPr>
              <a:t>'</a:t>
            </a:r>
            <a:r>
              <a:rPr lang="en-US" sz="4800" b="1" dirty="0" err="1" smtClean="0">
                <a:effectLst>
                  <a:glow rad="127000">
                    <a:schemeClr val="tx1"/>
                  </a:glow>
                </a:effectLst>
                <a:latin typeface="Arial" charset="0"/>
                <a:ea typeface="ＭＳ Ｐゴシック" charset="0"/>
                <a:cs typeface="ＭＳ Ｐゴシック" charset="0"/>
              </a:rPr>
              <a:t>ll</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die, </a:t>
            </a:r>
            <a:r>
              <a:rPr lang="en-US" sz="4800" b="1" dirty="0">
                <a:solidFill>
                  <a:srgbClr val="FFFF00"/>
                </a:solidFill>
                <a:effectLst>
                  <a:glow rad="127000">
                    <a:schemeClr val="tx1"/>
                  </a:glow>
                </a:effectLst>
                <a:latin typeface="Arial" charset="0"/>
                <a:ea typeface="ＭＳ Ｐゴシック" charset="0"/>
                <a:cs typeface="ＭＳ Ｐゴシック" charset="0"/>
              </a:rPr>
              <a:t>enjoy</a:t>
            </a:r>
            <a:r>
              <a:rPr lang="en-US" sz="4800" b="1" dirty="0">
                <a:effectLst>
                  <a:glow rad="127000">
                    <a:schemeClr val="tx1"/>
                  </a:glow>
                </a:effectLst>
                <a:latin typeface="Arial" charset="0"/>
                <a:ea typeface="ＭＳ Ｐゴシック" charset="0"/>
                <a:cs typeface="ＭＳ Ｐゴシック" charset="0"/>
              </a:rPr>
              <a:t> life and work </a:t>
            </a:r>
            <a:r>
              <a:rPr lang="en-US" sz="4800" b="1" dirty="0">
                <a:solidFill>
                  <a:srgbClr val="FFFF00"/>
                </a:solidFill>
                <a:effectLst>
                  <a:glow rad="127000">
                    <a:schemeClr val="tx1"/>
                  </a:glow>
                </a:effectLst>
                <a:latin typeface="Arial" charset="0"/>
                <a:ea typeface="ＭＳ Ｐゴシック" charset="0"/>
                <a:cs typeface="ＭＳ Ｐゴシック" charset="0"/>
              </a:rPr>
              <a:t>hard</a:t>
            </a:r>
            <a:r>
              <a:rPr lang="en-US" sz="4800" b="1" dirty="0">
                <a:effectLst>
                  <a:glow rad="127000">
                    <a:schemeClr val="tx1"/>
                  </a:glow>
                </a:effectLst>
                <a:latin typeface="Arial" charset="0"/>
                <a:ea typeface="ＭＳ Ｐゴシック" charset="0"/>
                <a:cs typeface="ＭＳ Ｐゴシック" charset="0"/>
              </a:rPr>
              <a:t> now (9:7-10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
            <a:ext cx="9144000" cy="5357813"/>
          </a:xfrm>
          <a:prstGeom prst="rect">
            <a:avLst/>
          </a:prstGeom>
        </p:spPr>
      </p:pic>
    </p:spTree>
    <p:extLst>
      <p:ext uri="{BB962C8B-B14F-4D97-AF65-F5344CB8AC3E}">
        <p14:creationId xmlns:p14="http://schemas.microsoft.com/office/powerpoint/2010/main" val="102601117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68847"/>
            <a:ext cx="9144000" cy="967393"/>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Make a goal to fight that fear</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738239" y="694871"/>
            <a:ext cx="6405367" cy="4284479"/>
          </a:xfrm>
          <a:prstGeom prst="rect">
            <a:avLst/>
          </a:prstGeom>
        </p:spPr>
      </p:pic>
      <p:sp>
        <p:nvSpPr>
          <p:cNvPr id="5" name="Rectangle 2"/>
          <p:cNvSpPr txBox="1">
            <a:spLocks noChangeArrowheads="1"/>
          </p:cNvSpPr>
          <p:nvPr/>
        </p:nvSpPr>
        <p:spPr bwMode="auto">
          <a:xfrm>
            <a:off x="0" y="1023633"/>
            <a:ext cx="5238371" cy="27795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effectLst>
                  <a:glow rad="127000">
                    <a:schemeClr val="tx1"/>
                  </a:glow>
                </a:effectLst>
                <a:latin typeface="Arial" charset="0"/>
                <a:ea typeface="ＭＳ Ｐゴシック" charset="0"/>
                <a:cs typeface="ＭＳ Ｐゴシック" charset="0"/>
              </a:rPr>
              <a:t>What is your fear?</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7461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752" y="116633"/>
            <a:ext cx="9036496" cy="734268"/>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Make your goal…</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98325"/>
            <a:ext cx="9144000" cy="5143500"/>
          </a:xfrm>
          <a:prstGeom prst="rect">
            <a:avLst/>
          </a:prstGeom>
        </p:spPr>
      </p:pic>
      <p:sp>
        <p:nvSpPr>
          <p:cNvPr id="5" name="Rectangle 2"/>
          <p:cNvSpPr txBox="1">
            <a:spLocks noChangeArrowheads="1"/>
          </p:cNvSpPr>
          <p:nvPr/>
        </p:nvSpPr>
        <p:spPr bwMode="auto">
          <a:xfrm>
            <a:off x="53752" y="1105198"/>
            <a:ext cx="9036496" cy="24743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Measurable</a:t>
            </a:r>
            <a:r>
              <a:rPr lang="en-US" sz="3600" b="1" dirty="0">
                <a:effectLst>
                  <a:glow rad="127000">
                    <a:schemeClr val="tx1"/>
                  </a:glow>
                </a:effectLst>
                <a:latin typeface="Arial" charset="0"/>
                <a:ea typeface="ＭＳ Ｐゴシック" charset="0"/>
                <a:cs typeface="ＭＳ Ｐゴシック" charset="0"/>
              </a:rP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goal should be specific enough to be able to pinpoint whether it was achieved or </a:t>
            </a:r>
            <a:r>
              <a:rPr lang="en-US" sz="3600" b="1" dirty="0" smtClean="0">
                <a:effectLst>
                  <a:glow rad="127000">
                    <a:schemeClr val="tx1"/>
                  </a:glow>
                </a:effectLst>
                <a:latin typeface="Arial" charset="0"/>
                <a:ea typeface="ＭＳ Ｐゴシック" charset="0"/>
                <a:cs typeface="ＭＳ Ｐゴシック" charset="0"/>
              </a:rPr>
              <a:t>not)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3752" y="3998432"/>
            <a:ext cx="9036496" cy="24743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Realistic</a:t>
            </a:r>
            <a:r>
              <a:rPr lang="en-US" sz="3600" b="1" dirty="0">
                <a:effectLst>
                  <a:glow rad="127000">
                    <a:schemeClr val="tx1"/>
                  </a:glow>
                </a:effectLst>
                <a:latin typeface="Arial" charset="0"/>
                <a:ea typeface="ＭＳ Ｐゴシック" charset="0"/>
                <a:cs typeface="ＭＳ Ｐゴシック" charset="0"/>
              </a:rP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goal should be </a:t>
            </a:r>
            <a:r>
              <a:rPr lang="en-US" sz="3600" b="1" dirty="0" smtClean="0">
                <a:effectLst>
                  <a:glow rad="127000">
                    <a:schemeClr val="tx1"/>
                  </a:glow>
                </a:effectLst>
                <a:latin typeface="Arial" charset="0"/>
                <a:ea typeface="ＭＳ Ｐゴシック" charset="0"/>
                <a:cs typeface="ＭＳ Ｐゴシック" charset="0"/>
              </a:rPr>
              <a:t>attainable in a week</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time)</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814689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Who will you serve in </a:t>
            </a:r>
            <a:r>
              <a:rPr lang="en-US" sz="4000" b="1" i="1" dirty="0" smtClean="0">
                <a:effectLst>
                  <a:glow rad="127000">
                    <a:schemeClr val="tx1"/>
                  </a:glow>
                </a:effectLst>
                <a:latin typeface="Arial" charset="0"/>
                <a:ea typeface="ＭＳ Ｐゴシック" charset="0"/>
                <a:cs typeface="ＭＳ Ｐゴシック" charset="0"/>
              </a:rPr>
              <a:t>your</a:t>
            </a:r>
            <a:r>
              <a:rPr lang="en-US" sz="4000" b="1" dirty="0" smtClean="0">
                <a:effectLst>
                  <a:glow rad="127000">
                    <a:schemeClr val="tx1"/>
                  </a:glow>
                </a:effectLst>
                <a:latin typeface="Arial" charset="0"/>
                <a:ea typeface="ＭＳ Ｐゴシック" charset="0"/>
                <a:cs typeface="ＭＳ Ｐゴシック" charset="0"/>
              </a:rPr>
              <a:t> future?</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5562600"/>
          </a:xfrm>
          <a:prstGeom prst="rect">
            <a:avLst/>
          </a:prstGeom>
        </p:spPr>
      </p:pic>
    </p:spTree>
    <p:extLst>
      <p:ext uri="{BB962C8B-B14F-4D97-AF65-F5344CB8AC3E}">
        <p14:creationId xmlns:p14="http://schemas.microsoft.com/office/powerpoint/2010/main" val="28040498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0" y="1706877"/>
            <a:ext cx="9124846" cy="5151123"/>
          </a:xfrm>
          <a:prstGeom prst="rect">
            <a:avLst/>
          </a:prstGeom>
        </p:spPr>
      </p:pic>
      <p:sp>
        <p:nvSpPr>
          <p:cNvPr id="900098" name="Rectangle 2"/>
          <p:cNvSpPr>
            <a:spLocks noGrp="1" noChangeArrowheads="1"/>
          </p:cNvSpPr>
          <p:nvPr>
            <p:ph type="ctrTitle"/>
          </p:nvPr>
        </p:nvSpPr>
        <p:spPr>
          <a:xfrm>
            <a:off x="0" y="188325"/>
            <a:ext cx="9144000" cy="1640475"/>
          </a:xfrm>
          <a:effectLst/>
          <a:extLst/>
        </p:spPr>
        <p:txBody>
          <a:bodyPr/>
          <a:lstStyle/>
          <a:p>
            <a:pPr marL="627063" indent="-627063" algn="l">
              <a:defRPr/>
            </a:pPr>
            <a:r>
              <a:rPr lang="en-US" b="1" dirty="0" smtClean="0">
                <a:solidFill>
                  <a:schemeClr val="tx1"/>
                </a:solidFill>
                <a:effectLst/>
                <a:latin typeface="Arial" charset="0"/>
                <a:ea typeface="ＭＳ Ｐゴシック" charset="0"/>
                <a:cs typeface="ＭＳ Ｐゴシック" charset="0"/>
              </a:rPr>
              <a:t>I</a:t>
            </a:r>
            <a:r>
              <a:rPr lang="en-US" b="1" dirty="0">
                <a:solidFill>
                  <a:schemeClr val="tx1"/>
                </a:solidFill>
                <a:effectLst/>
                <a:latin typeface="Arial" charset="0"/>
                <a:ea typeface="ＭＳ Ｐゴシック" charset="0"/>
                <a:cs typeface="ＭＳ Ｐゴシック" charset="0"/>
              </a:rPr>
              <a:t>. Your </a:t>
            </a:r>
            <a:r>
              <a:rPr lang="en-US" b="1" dirty="0">
                <a:solidFill>
                  <a:srgbClr val="0000FF"/>
                </a:solidFill>
                <a:effectLst/>
                <a:latin typeface="Arial" charset="0"/>
                <a:ea typeface="ＭＳ Ｐゴシック" charset="0"/>
                <a:cs typeface="ＭＳ Ｐゴシック" charset="0"/>
              </a:rPr>
              <a:t>uncertain</a:t>
            </a:r>
            <a:r>
              <a:rPr lang="en-US" b="1" dirty="0">
                <a:solidFill>
                  <a:schemeClr val="tx1"/>
                </a:solidFill>
                <a:effectLst/>
                <a:latin typeface="Arial" charset="0"/>
                <a:ea typeface="ＭＳ Ｐゴシック" charset="0"/>
                <a:cs typeface="ＭＳ Ｐゴシック" charset="0"/>
              </a:rPr>
              <a:t> future includes </a:t>
            </a:r>
            <a:r>
              <a:rPr lang="en-US" b="1" dirty="0">
                <a:solidFill>
                  <a:srgbClr val="0000FF"/>
                </a:solidFill>
                <a:effectLst/>
                <a:latin typeface="Arial" charset="0"/>
                <a:ea typeface="ＭＳ Ｐゴシック" charset="0"/>
                <a:cs typeface="ＭＳ Ｐゴシック" charset="0"/>
              </a:rPr>
              <a:t>certain</a:t>
            </a:r>
            <a:r>
              <a:rPr lang="en-US" b="1" dirty="0">
                <a:solidFill>
                  <a:schemeClr val="tx1"/>
                </a:solidFill>
                <a:effectLst/>
                <a:latin typeface="Arial" charset="0"/>
                <a:ea typeface="ＭＳ Ｐゴシック" charset="0"/>
                <a:cs typeface="ＭＳ Ｐゴシック" charset="0"/>
              </a:rPr>
              <a:t> death (9:1-</a:t>
            </a:r>
            <a:r>
              <a:rPr lang="en-US" b="1" dirty="0" smtClean="0">
                <a:solidFill>
                  <a:schemeClr val="tx1"/>
                </a:solidFill>
                <a:effectLst/>
                <a:latin typeface="Arial" charset="0"/>
                <a:ea typeface="ＭＳ Ｐゴシック" charset="0"/>
                <a:cs typeface="ＭＳ Ｐゴシック" charset="0"/>
              </a:rPr>
              <a:t>6)</a:t>
            </a:r>
            <a:r>
              <a:rPr lang="en-US" b="1" dirty="0">
                <a:solidFill>
                  <a:schemeClr val="tx1"/>
                </a:solidFill>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59228558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328" y="15666"/>
            <a:ext cx="5303904" cy="6798640"/>
          </a:xfrm>
          <a:prstGeom prst="rect">
            <a:avLst/>
          </a:prstGeom>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4000" b="1" dirty="0" smtClean="0">
                <a:effectLst>
                  <a:glow rad="457200">
                    <a:schemeClr val="tx2"/>
                  </a:glow>
                </a:effectLst>
                <a:latin typeface="Arial" charset="0"/>
                <a:ea typeface="ＭＳ Ｐゴシック" charset="0"/>
                <a:cs typeface="ＭＳ Ｐゴシック" charset="0"/>
              </a:rPr>
              <a:t>Are you ready for death?</a:t>
            </a:r>
            <a:endParaRPr lang="en-US" sz="4000" b="1" dirty="0">
              <a:effectLst>
                <a:glow rad="457200">
                  <a:schemeClr val="tx2"/>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75298" y="1362732"/>
            <a:ext cx="5968702" cy="3273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effectLst>
                  <a:glow rad="457200">
                    <a:schemeClr val="tx2"/>
                  </a:glow>
                </a:effectLst>
              </a:rPr>
              <a:t>Ring-a-round the rosie,</a:t>
            </a:r>
            <a:br>
              <a:rPr lang="en-US" sz="4000" b="1" dirty="0">
                <a:effectLst>
                  <a:glow rad="457200">
                    <a:schemeClr val="tx2"/>
                  </a:glow>
                </a:effectLst>
              </a:rPr>
            </a:br>
            <a:r>
              <a:rPr lang="en-US" sz="4000" b="1" dirty="0">
                <a:effectLst>
                  <a:glow rad="457200">
                    <a:schemeClr val="tx2"/>
                  </a:glow>
                </a:effectLst>
              </a:rPr>
              <a:t>A pocket full of posies,</a:t>
            </a:r>
            <a:br>
              <a:rPr lang="en-US" sz="4000" b="1" dirty="0">
                <a:effectLst>
                  <a:glow rad="457200">
                    <a:schemeClr val="tx2"/>
                  </a:glow>
                </a:effectLst>
              </a:rPr>
            </a:br>
            <a:r>
              <a:rPr lang="en-US" sz="4000" b="1" dirty="0">
                <a:effectLst>
                  <a:glow rad="457200">
                    <a:schemeClr val="tx2"/>
                  </a:glow>
                </a:effectLst>
              </a:rPr>
              <a:t>Ashes! Ashes!</a:t>
            </a:r>
            <a:br>
              <a:rPr lang="en-US" sz="4000" b="1" dirty="0">
                <a:effectLst>
                  <a:glow rad="457200">
                    <a:schemeClr val="tx2"/>
                  </a:glow>
                </a:effectLst>
              </a:rPr>
            </a:br>
            <a:endParaRPr lang="en-US" sz="4000" b="1" dirty="0">
              <a:effectLst>
                <a:glow rad="457200">
                  <a:schemeClr val="tx2"/>
                </a:glow>
              </a:effectLst>
            </a:endParaRPr>
          </a:p>
          <a:p>
            <a:r>
              <a:rPr lang="en-US" sz="4000" b="1" dirty="0">
                <a:effectLst>
                  <a:glow rad="457200">
                    <a:schemeClr val="tx2"/>
                  </a:glow>
                </a:effectLst>
              </a:rPr>
              <a:t>We all fall down.</a:t>
            </a:r>
            <a:endParaRPr lang="en-US" sz="4000" b="1" dirty="0">
              <a:effectLst>
                <a:glow rad="457200">
                  <a:schemeClr val="tx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55817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Loophole</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86779" y="0"/>
            <a:ext cx="7939106" cy="6857379"/>
          </a:xfrm>
          <a:prstGeom prst="rect">
            <a:avLst/>
          </a:prstGeom>
        </p:spPr>
      </p:pic>
    </p:spTree>
    <p:extLst>
      <p:ext uri="{BB962C8B-B14F-4D97-AF65-F5344CB8AC3E}">
        <p14:creationId xmlns:p14="http://schemas.microsoft.com/office/powerpoint/2010/main" val="16801604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Albert Einstein on Jesus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83" y="197946"/>
            <a:ext cx="9294956" cy="6383755"/>
          </a:xfrm>
          <a:prstGeom prst="rect">
            <a:avLst/>
          </a:prstGeom>
        </p:spPr>
      </p:pic>
      <p:sp>
        <p:nvSpPr>
          <p:cNvPr id="3" name="TextBox 2"/>
          <p:cNvSpPr txBox="1"/>
          <p:nvPr/>
        </p:nvSpPr>
        <p:spPr>
          <a:xfrm>
            <a:off x="4378537" y="209636"/>
            <a:ext cx="4866936" cy="6370975"/>
          </a:xfrm>
          <a:prstGeom prst="rect">
            <a:avLst/>
          </a:prstGeom>
          <a:solidFill>
            <a:srgbClr val="000000"/>
          </a:solidFill>
        </p:spPr>
        <p:txBody>
          <a:bodyPr wrap="square" rtlCol="0">
            <a:spAutoFit/>
          </a:bodyPr>
          <a:lstStyle/>
          <a:p>
            <a:r>
              <a:rPr lang="en-US" sz="2800" b="1" dirty="0" smtClean="0">
                <a:solidFill>
                  <a:srgbClr val="FFFFFF"/>
                </a:solidFill>
                <a:latin typeface="Arial"/>
                <a:cs typeface="Arial"/>
              </a:rPr>
              <a:t>“As </a:t>
            </a:r>
            <a:r>
              <a:rPr lang="en-US" sz="2800" b="1" dirty="0">
                <a:solidFill>
                  <a:srgbClr val="FFFFFF"/>
                </a:solidFill>
                <a:latin typeface="Arial"/>
                <a:cs typeface="Arial"/>
              </a:rPr>
              <a:t>a child I received instruction both in the Bible and in the Talmud. I am a Jew, but I am enthralled by the luminous figure of the Nazarene.   No one can read the Gospels without feeling the actual presence of Jesus. His personality pulsates in every word. No myth is filled with such </a:t>
            </a:r>
            <a:r>
              <a:rPr lang="en-US" sz="2800" b="1" dirty="0" smtClean="0">
                <a:solidFill>
                  <a:srgbClr val="FFFFFF"/>
                </a:solidFill>
                <a:latin typeface="Arial"/>
                <a:cs typeface="Arial"/>
              </a:rPr>
              <a:t>life.” </a:t>
            </a:r>
          </a:p>
          <a:p>
            <a:endParaRPr lang="en-US" sz="2400" b="1" dirty="0">
              <a:solidFill>
                <a:srgbClr val="FFFFFF"/>
              </a:solidFill>
              <a:latin typeface="Arial"/>
              <a:cs typeface="Arial"/>
            </a:endParaRPr>
          </a:p>
          <a:p>
            <a:r>
              <a:rPr lang="en-US" sz="2400" b="1" dirty="0" smtClean="0">
                <a:solidFill>
                  <a:srgbClr val="FFFFFF"/>
                </a:solidFill>
                <a:latin typeface="Arial"/>
                <a:cs typeface="Arial"/>
              </a:rPr>
              <a:t>Albert Einstein</a:t>
            </a:r>
            <a:br>
              <a:rPr lang="en-US" sz="2400" b="1" dirty="0" smtClean="0">
                <a:solidFill>
                  <a:srgbClr val="FFFFFF"/>
                </a:solidFill>
                <a:latin typeface="Arial"/>
                <a:cs typeface="Arial"/>
              </a:rPr>
            </a:br>
            <a:r>
              <a:rPr lang="en-US" sz="2000" b="1" i="1" dirty="0" smtClean="0">
                <a:solidFill>
                  <a:srgbClr val="FFFFFF"/>
                </a:solidFill>
                <a:latin typeface="Arial"/>
                <a:cs typeface="Arial"/>
              </a:rPr>
              <a:t>Saturday </a:t>
            </a:r>
            <a:r>
              <a:rPr lang="en-US" sz="2000" b="1" i="1" dirty="0">
                <a:solidFill>
                  <a:srgbClr val="FFFFFF"/>
                </a:solidFill>
                <a:latin typeface="Arial"/>
                <a:cs typeface="Arial"/>
              </a:rPr>
              <a:t>Evening Post,</a:t>
            </a:r>
            <a:r>
              <a:rPr lang="en-US" sz="2000" b="1" dirty="0">
                <a:solidFill>
                  <a:srgbClr val="FFFFFF"/>
                </a:solidFill>
                <a:latin typeface="Arial"/>
                <a:cs typeface="Arial"/>
              </a:rPr>
              <a:t> Oct 26, </a:t>
            </a:r>
            <a:r>
              <a:rPr lang="en-US" sz="2000" b="1" dirty="0" smtClean="0">
                <a:solidFill>
                  <a:srgbClr val="FFFFFF"/>
                </a:solidFill>
                <a:latin typeface="Arial"/>
                <a:cs typeface="Arial"/>
              </a:rPr>
              <a:t>1929</a:t>
            </a:r>
            <a:r>
              <a:rPr lang="en-SG" sz="2000" b="1" dirty="0" smtClean="0">
                <a:solidFill>
                  <a:srgbClr val="FFFFFF"/>
                </a:solidFill>
                <a:latin typeface="Arial"/>
                <a:cs typeface="Arial"/>
              </a:rPr>
              <a:t> </a:t>
            </a:r>
            <a:endParaRPr lang="en-US" sz="2400" b="1" dirty="0" smtClean="0">
              <a:solidFill>
                <a:srgbClr val="FFFFFF"/>
              </a:solidFill>
              <a:latin typeface="Arial"/>
              <a:cs typeface="Arial"/>
            </a:endParaRPr>
          </a:p>
        </p:txBody>
      </p:sp>
    </p:spTree>
    <p:extLst>
      <p:ext uri="{BB962C8B-B14F-4D97-AF65-F5344CB8AC3E}">
        <p14:creationId xmlns:p14="http://schemas.microsoft.com/office/powerpoint/2010/main" val="383574809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flipH="1">
            <a:off x="0" y="114830"/>
            <a:ext cx="9144000" cy="6634480"/>
          </a:xfrm>
          <a:prstGeom prst="rect">
            <a:avLst/>
          </a:prstGeom>
        </p:spPr>
      </p:pic>
      <p:sp>
        <p:nvSpPr>
          <p:cNvPr id="2" name="Title 1"/>
          <p:cNvSpPr>
            <a:spLocks noGrp="1"/>
          </p:cNvSpPr>
          <p:nvPr>
            <p:ph type="title"/>
          </p:nvPr>
        </p:nvSpPr>
        <p:spPr>
          <a:xfrm>
            <a:off x="0" y="4624072"/>
            <a:ext cx="9144000" cy="2112008"/>
          </a:xfrm>
          <a:solidFill>
            <a:schemeClr val="tx1"/>
          </a:solidFill>
        </p:spPr>
        <p:txBody>
          <a:bodyPr/>
          <a:lstStyle/>
          <a:p>
            <a:r>
              <a:rPr lang="en-US" sz="2800" b="1" dirty="0"/>
              <a:t>“I tell you the truth, those who listen to my message and believe in God who sent me have eternal life. They will never be condemned for their sins, but they have already passed from death into </a:t>
            </a:r>
            <a:r>
              <a:rPr lang="en-US" sz="2800" b="1" dirty="0" smtClean="0"/>
              <a:t>life” </a:t>
            </a:r>
            <a:br>
              <a:rPr lang="en-US" sz="2800" b="1" dirty="0" smtClean="0"/>
            </a:br>
            <a:r>
              <a:rPr lang="en-US" sz="2800" b="1" dirty="0" smtClean="0"/>
              <a:t>(John 5:24 </a:t>
            </a:r>
            <a:r>
              <a:rPr lang="en-US" sz="2400" b="1" dirty="0" smtClean="0"/>
              <a:t>NLT</a:t>
            </a:r>
            <a:r>
              <a:rPr lang="en-US" sz="2800" b="1" dirty="0" smtClean="0"/>
              <a:t>)</a:t>
            </a:r>
            <a:endParaRPr lang="en-US" sz="2800" b="1" dirty="0"/>
          </a:p>
        </p:txBody>
      </p:sp>
    </p:spTree>
    <p:extLst>
      <p:ext uri="{BB962C8B-B14F-4D97-AF65-F5344CB8AC3E}">
        <p14:creationId xmlns:p14="http://schemas.microsoft.com/office/powerpoint/2010/main" val="344586548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69986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131"/>
            <a:ext cx="9144000" cy="6797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1528" y="100137"/>
            <a:ext cx="4065540" cy="6691883"/>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I reflected on all this and concluded that the righteous and the wise and what they do are in </a:t>
            </a:r>
            <a:r>
              <a:rPr lang="en-US" sz="3600" b="1" dirty="0" smtClean="0">
                <a:effectLst>
                  <a:glow rad="127000">
                    <a:schemeClr val="tx1"/>
                  </a:glow>
                </a:effectLst>
                <a:latin typeface="Arial" charset="0"/>
                <a:ea typeface="ＭＳ Ｐゴシック" charset="0"/>
                <a:cs typeface="ＭＳ Ｐゴシック" charset="0"/>
              </a:rPr>
              <a:t>God</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hands, but no man knows whether love or hate awaits </a:t>
            </a:r>
            <a:r>
              <a:rPr lang="en-US" sz="3600" b="1" dirty="0" smtClean="0">
                <a:effectLst>
                  <a:glow rad="127000">
                    <a:schemeClr val="tx1"/>
                  </a:glow>
                </a:effectLst>
                <a:latin typeface="Arial" charset="0"/>
                <a:ea typeface="ＭＳ Ｐゴシック" charset="0"/>
                <a:cs typeface="ＭＳ Ｐゴシック" charset="0"/>
              </a:rPr>
              <a:t>him"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(9:1 </a:t>
            </a:r>
            <a:r>
              <a:rPr lang="en-US" sz="3200" b="1" dirty="0" smtClean="0">
                <a:effectLst>
                  <a:glow rad="127000">
                    <a:schemeClr val="tx1"/>
                  </a:glow>
                </a:effectLst>
                <a:latin typeface="Arial" charset="0"/>
                <a:ea typeface="ＭＳ Ｐゴシック" charset="0"/>
                <a:cs typeface="ＭＳ Ｐゴシック" charset="0"/>
              </a:rPr>
              <a:t>NIV84</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7070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267815" cy="6882881"/>
          </a:xfrm>
          <a:prstGeom prst="rect">
            <a:avLst/>
          </a:prstGeom>
        </p:spPr>
      </p:pic>
      <p:sp>
        <p:nvSpPr>
          <p:cNvPr id="900098" name="Rectangle 2"/>
          <p:cNvSpPr>
            <a:spLocks noGrp="1" noChangeArrowheads="1"/>
          </p:cNvSpPr>
          <p:nvPr>
            <p:ph type="ctrTitle"/>
          </p:nvPr>
        </p:nvSpPr>
        <p:spPr>
          <a:xfrm>
            <a:off x="6267814" y="0"/>
            <a:ext cx="2876186" cy="6740525"/>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Bummer of a message?</a:t>
            </a:r>
            <a:endParaRPr lang="en-US" sz="4000" b="1" dirty="0">
              <a:effectLst>
                <a:glow rad="127000">
                  <a:schemeClr val="tx1"/>
                </a:glow>
              </a:effectLst>
              <a:latin typeface="Arial" charset="0"/>
              <a:ea typeface="ＭＳ Ｐゴシック" charset="0"/>
              <a:cs typeface="ＭＳ Ｐゴシック" charset="0"/>
            </a:endParaRPr>
          </a:p>
        </p:txBody>
      </p:sp>
      <p:sp>
        <p:nvSpPr>
          <p:cNvPr id="3" name="Oval 2"/>
          <p:cNvSpPr/>
          <p:nvPr/>
        </p:nvSpPr>
        <p:spPr bwMode="auto">
          <a:xfrm>
            <a:off x="0" y="-1"/>
            <a:ext cx="2622926" cy="2305558"/>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2"/>
          <p:cNvSpPr txBox="1">
            <a:spLocks noChangeArrowheads="1"/>
          </p:cNvSpPr>
          <p:nvPr/>
        </p:nvSpPr>
        <p:spPr bwMode="auto">
          <a:xfrm>
            <a:off x="0" y="0"/>
            <a:ext cx="2824821" cy="2360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chemeClr val="tx1"/>
                </a:solidFill>
                <a:latin typeface="Arial" charset="0"/>
                <a:ea typeface="ＭＳ Ｐゴシック" charset="0"/>
                <a:cs typeface="ＭＳ Ｐゴシック" charset="0"/>
              </a:rPr>
              <a:t>Rent, taxes, death.  I hate growing up.</a:t>
            </a:r>
            <a:endParaRPr lang="en-US" sz="2800" b="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996357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886"/>
            <a:ext cx="6845114" cy="68451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No one will escape death, the common fate for all (9:2-</a:t>
            </a:r>
            <a:r>
              <a:rPr lang="en-US" b="1" dirty="0" smtClean="0">
                <a:effectLst>
                  <a:glow rad="127000">
                    <a:schemeClr val="tx1"/>
                  </a:glow>
                </a:effectLst>
                <a:latin typeface="Arial" charset="0"/>
                <a:ea typeface="ＭＳ Ｐゴシック" charset="0"/>
                <a:cs typeface="ＭＳ Ｐゴシック" charset="0"/>
              </a:rPr>
              <a:t>3).</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91908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13429"/>
            <a:ext cx="9144000" cy="464457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25746" y="0"/>
            <a:ext cx="7702815" cy="5905385"/>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same destiny ultimately awaits everyone, whether righteous or wicked, good or bad, ceremonially clean or unclean, religious or irreligious. Good people receive the same treatment as sinners, and people who make promises to God are treated like people who </a:t>
            </a:r>
            <a:r>
              <a:rPr lang="en-US" sz="3600" b="1" dirty="0" smtClean="0">
                <a:effectLst>
                  <a:glow rad="127000">
                    <a:schemeClr val="tx1"/>
                  </a:glow>
                </a:effectLst>
                <a:latin typeface="Arial" charset="0"/>
                <a:ea typeface="ＭＳ Ｐゴシック" charset="0"/>
                <a:cs typeface="ＭＳ Ｐゴシック" charset="0"/>
              </a:rPr>
              <a:t>don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(9:2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77289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1639</TotalTime>
  <Words>2051</Words>
  <Application>Microsoft Macintosh PowerPoint</Application>
  <PresentationFormat>On-screen Show (4:3)</PresentationFormat>
  <Paragraphs>193</Paragraphs>
  <Slides>55</Slides>
  <Notes>52</Notes>
  <HiddenSlides>0</HiddenSlides>
  <MMClips>0</MMClips>
  <ScaleCrop>false</ScaleCrop>
  <HeadingPairs>
    <vt:vector size="4" baseType="variant">
      <vt:variant>
        <vt:lpstr>Theme</vt:lpstr>
      </vt:variant>
      <vt:variant>
        <vt:i4>3</vt:i4>
      </vt:variant>
      <vt:variant>
        <vt:lpstr>Slide Titles</vt:lpstr>
      </vt:variant>
      <vt:variant>
        <vt:i4>55</vt:i4>
      </vt:variant>
    </vt:vector>
  </HeadingPairs>
  <TitlesOfParts>
    <vt:vector size="58" baseType="lpstr">
      <vt:lpstr>49_Blank Presentation</vt:lpstr>
      <vt:lpstr>46_Blank Presentation</vt:lpstr>
      <vt:lpstr>5_Blank Presentation</vt:lpstr>
      <vt:lpstr>Our Certain Future</vt:lpstr>
      <vt:lpstr>The Future</vt:lpstr>
      <vt:lpstr>How do most people deal with our uncertain future?</vt:lpstr>
      <vt:lpstr>How should we respond to an uncertain future?</vt:lpstr>
      <vt:lpstr>I. Your uncertain future includes certain death (9:1-6). </vt:lpstr>
      <vt:lpstr>"So I reflected on all this and concluded that the righteous and the wise and what they do are in God's hands, but no man knows whether love or hate awaits him"  (9:1 NIV84).</vt:lpstr>
      <vt:lpstr>Bummer of a message?</vt:lpstr>
      <vt:lpstr>No one will escape death, the common fate for all (9:2-3).</vt:lpstr>
      <vt:lpstr>"The same destiny ultimately awaits everyone, whether righteous or wicked, good or bad, ceremonially clean or unclean, religious or irreligious. Good people receive the same treatment as sinners, and people who make promises to God are treated like people who don't" (9:2 NLT).</vt:lpstr>
      <vt:lpstr>75 Years of Mortality in the United States, 1935–2010</vt:lpstr>
      <vt:lpstr>Death Rate 1992-1996</vt:lpstr>
      <vt:lpstr>“World Death Rate Holding Steady At 100 Percent”</vt:lpstr>
      <vt:lpstr>"It seems so tragic that everyone under the sun suffers the same fate. That is why people are not more careful to be good. Instead, they choose their own mad course, for they have no hope. There is nothing ahead but death anyway" (9:3 NLT).</vt:lpstr>
      <vt:lpstr>Famous Ben Franklin Quote</vt:lpstr>
      <vt:lpstr>We've merged</vt:lpstr>
      <vt:lpstr>Death Tax</vt:lpstr>
      <vt:lpstr>Obama Tax Plan</vt:lpstr>
      <vt:lpstr>Despair </vt:lpstr>
      <vt:lpstr>Life is still better than death (9:4-6).</vt:lpstr>
      <vt:lpstr>People alive have hope for future enjoyment on earth (9:4-5a) </vt:lpstr>
      <vt:lpstr>"There is hope only for the living. As they say, 'It's better to be a live dog than a dead lion!'"  (9:4 NLT).</vt:lpstr>
      <vt:lpstr>Dan &amp; Marcia West</vt:lpstr>
      <vt:lpstr>"There is another serious tragedy I have seen under the sun, and it weighs heavily on humanity.  2God gives some people great wealth and honor and everything they could ever want, but then he doesn't give them the chance to enjoy these things. They die, and someone else, even a stranger, ends up enjoying their wealth! This is meaningless—a sickening tragedy"  (6:1-2 NLT).</vt:lpstr>
      <vt:lpstr>Ben &amp; Barb Cornelius</vt:lpstr>
      <vt:lpstr>Randy &amp; Janise Eoff</vt:lpstr>
      <vt:lpstr>"The living at least know they will die, but the dead know nothing"  (9:5 NLT).</vt:lpstr>
      <vt:lpstr>”[The dead] have no further reward, nor are they remembered.  6Whatever they did in their lifetime—loving, hating, envying—is all long gone. They no longer play a part in anything here on earth" (9:6 NLT).</vt:lpstr>
      <vt:lpstr>The Transfer of Paradise</vt:lpstr>
      <vt:lpstr>I. Your uncertain future includes certain death (9:1-6). </vt:lpstr>
      <vt:lpstr>II. Since you'll die, enjoy life and work hard now (9:7-10).</vt:lpstr>
      <vt:lpstr>Enjoy life as God enables (9:7-9).</vt:lpstr>
      <vt:lpstr>"So go ahead. Eat your food with joy, and drink your wine with a happy heart, for God approves of this!" (9:7 NLT).</vt:lpstr>
      <vt:lpstr>Babies Enjoy Life!</vt:lpstr>
      <vt:lpstr>Pepper Pierson</vt:lpstr>
      <vt:lpstr>"Even so, I have noticed one thing, at least, that is good. It is good for people to eat, drink, and enjoy their work under the sun</vt:lpstr>
      <vt:lpstr>"And it is a good thing to receive wealth from God and the good health to enjoy it. To enjoy your work and accept your lot in life—this is indeed a gift from God" (5:19 NLT).</vt:lpstr>
      <vt:lpstr>”Wear fine clothes, with a splash of cologne!"  (9:8 NLT).</vt:lpstr>
      <vt:lpstr>"Enjoy life with your wife, whom you love, all the days of this meaningless life that God has given you under the sun —all your meaningless days"  (9:9a NIV).</vt:lpstr>
      <vt:lpstr>“The wife God gives you is your reward for all your earthly toil" (9:9b NLT).</vt:lpstr>
      <vt:lpstr>Work hard while you can (9:10)</vt:lpstr>
      <vt:lpstr>"Whatever you do, do well. For when you go to the grave [Sheol], there will be no work or planning or knowledge or wisdom" (9:10 NLT).</vt:lpstr>
      <vt:lpstr>Study hard too!</vt:lpstr>
      <vt:lpstr>Main Idea of Ecclesiastes 9:1-10</vt:lpstr>
      <vt:lpstr>God Holds the Future</vt:lpstr>
      <vt:lpstr>I. Your uncertain future includes certain death (9:1-6). </vt:lpstr>
      <vt:lpstr>II. Since you'll die, enjoy life and work hard now (9:7-10).</vt:lpstr>
      <vt:lpstr>Make a goal to fight that fear</vt:lpstr>
      <vt:lpstr>Make your goal…</vt:lpstr>
      <vt:lpstr>Who will you serve in your future?</vt:lpstr>
      <vt:lpstr>Are you ready for death?</vt:lpstr>
      <vt:lpstr>The Loophole</vt:lpstr>
      <vt:lpstr>Albert Einstein on Jesus</vt:lpstr>
      <vt:lpstr>“I tell you the truth, those who listen to my message and believe in God who sent me have eternal life. They will never be condemned for their sins, but they have already passed from death into life”  (John 5:24 NLT)</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68</cp:revision>
  <dcterms:created xsi:type="dcterms:W3CDTF">2014-08-02T06:39:19Z</dcterms:created>
  <dcterms:modified xsi:type="dcterms:W3CDTF">2018-08-04T06:31:09Z</dcterms:modified>
</cp:coreProperties>
</file>